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33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7AD07E-5F3E-4278-82D7-77DFDBDCA7B4}" type="doc">
      <dgm:prSet loTypeId="urn:microsoft.com/office/officeart/2005/8/layout/hierarchy1" loCatId="hierarchy" qsTypeId="urn:microsoft.com/office/officeart/2005/8/quickstyle/3d3" qsCatId="3D" csTypeId="urn:microsoft.com/office/officeart/2005/8/colors/accent1_2" csCatId="accent1" phldr="1"/>
      <dgm:spPr/>
      <dgm:t>
        <a:bodyPr/>
        <a:lstStyle/>
        <a:p>
          <a:endParaRPr lang="en-US"/>
        </a:p>
      </dgm:t>
    </dgm:pt>
    <dgm:pt modelId="{0BC1DD37-F658-4294-A538-C2BB54533ED7}">
      <dgm:prSet phldrT="[Text]" custT="1"/>
      <dgm:spPr/>
      <dgm:t>
        <a:bodyPr/>
        <a:lstStyle/>
        <a:p>
          <a:r>
            <a:rPr lang="en-US" sz="2800" b="1" dirty="0" smtClean="0"/>
            <a:t>Stress Test</a:t>
          </a:r>
        </a:p>
        <a:p>
          <a:r>
            <a:rPr lang="en-US" sz="2800" b="1" dirty="0" smtClean="0"/>
            <a:t>Components</a:t>
          </a:r>
          <a:endParaRPr lang="en-US" sz="2800" b="1" dirty="0"/>
        </a:p>
      </dgm:t>
    </dgm:pt>
    <dgm:pt modelId="{A3A90016-CD2D-401C-AADF-AFCE824A6D83}" type="parTrans" cxnId="{39B1C107-8E4E-45DF-83B6-53E9C495F507}">
      <dgm:prSet/>
      <dgm:spPr/>
      <dgm:t>
        <a:bodyPr/>
        <a:lstStyle/>
        <a:p>
          <a:endParaRPr lang="en-US"/>
        </a:p>
      </dgm:t>
    </dgm:pt>
    <dgm:pt modelId="{F06BE079-14C3-43EB-8BAD-E9A204E3D9BE}" type="sibTrans" cxnId="{39B1C107-8E4E-45DF-83B6-53E9C495F507}">
      <dgm:prSet/>
      <dgm:spPr/>
      <dgm:t>
        <a:bodyPr/>
        <a:lstStyle/>
        <a:p>
          <a:endParaRPr lang="en-US"/>
        </a:p>
      </dgm:t>
    </dgm:pt>
    <dgm:pt modelId="{41E93D7D-377B-4C24-B3EF-928563AE5600}">
      <dgm:prSet phldrT="[Text]" custT="1"/>
      <dgm:spPr/>
      <dgm:t>
        <a:bodyPr/>
        <a:lstStyle/>
        <a:p>
          <a:pPr algn="l"/>
          <a:r>
            <a:rPr lang="en-US" sz="1600" b="1" dirty="0" smtClean="0"/>
            <a:t>Types of Stress  </a:t>
          </a:r>
        </a:p>
        <a:p>
          <a:pPr algn="ctr"/>
          <a:r>
            <a:rPr lang="en-US" sz="1600" b="1" dirty="0" smtClean="0"/>
            <a:t>- </a:t>
          </a:r>
          <a:r>
            <a:rPr lang="en-US" sz="1600" b="1" dirty="0" err="1" smtClean="0"/>
            <a:t>Tachycardic</a:t>
          </a:r>
          <a:endParaRPr lang="en-US" sz="1600" b="1" dirty="0" smtClean="0"/>
        </a:p>
        <a:p>
          <a:pPr algn="ctr"/>
          <a:r>
            <a:rPr lang="en-US" sz="1600" b="1" dirty="0" smtClean="0"/>
            <a:t>-Vasodilator</a:t>
          </a:r>
        </a:p>
        <a:p>
          <a:pPr algn="ctr"/>
          <a:r>
            <a:rPr lang="en-US" sz="1600" b="1" dirty="0" smtClean="0"/>
            <a:t>- </a:t>
          </a:r>
          <a:r>
            <a:rPr lang="en-US" sz="1600" b="1" dirty="0" err="1" smtClean="0"/>
            <a:t>Inotropic</a:t>
          </a:r>
          <a:r>
            <a:rPr lang="en-US" sz="1600" b="1" dirty="0" smtClean="0"/>
            <a:t> </a:t>
          </a:r>
          <a:endParaRPr lang="en-US" sz="1600" b="1" dirty="0"/>
        </a:p>
      </dgm:t>
    </dgm:pt>
    <dgm:pt modelId="{295F78AF-5FF5-4757-8692-96ED14DF645D}" type="parTrans" cxnId="{A1B93BDA-EBC4-4EA4-A22A-B5BC312D1EC2}">
      <dgm:prSet/>
      <dgm:spPr/>
      <dgm:t>
        <a:bodyPr/>
        <a:lstStyle/>
        <a:p>
          <a:endParaRPr lang="en-US"/>
        </a:p>
      </dgm:t>
    </dgm:pt>
    <dgm:pt modelId="{AFF21188-D646-4895-81B5-437462A7BA3F}" type="sibTrans" cxnId="{A1B93BDA-EBC4-4EA4-A22A-B5BC312D1EC2}">
      <dgm:prSet/>
      <dgm:spPr/>
      <dgm:t>
        <a:bodyPr/>
        <a:lstStyle/>
        <a:p>
          <a:endParaRPr lang="en-US"/>
        </a:p>
      </dgm:t>
    </dgm:pt>
    <dgm:pt modelId="{3B495D17-0DA2-47AB-B259-E81D591680CC}">
      <dgm:prSet phldrT="[Text]" custT="1"/>
      <dgm:spPr/>
      <dgm:t>
        <a:bodyPr/>
        <a:lstStyle/>
        <a:p>
          <a:pPr algn="ctr"/>
          <a:r>
            <a:rPr lang="en-US" sz="1600" b="1" dirty="0" smtClean="0"/>
            <a:t>Evaluating Response to Stress</a:t>
          </a:r>
        </a:p>
        <a:p>
          <a:pPr algn="r"/>
          <a:r>
            <a:rPr lang="en-US" sz="1600" b="1" dirty="0" smtClean="0"/>
            <a:t>- Clinical features</a:t>
          </a:r>
        </a:p>
        <a:p>
          <a:pPr algn="r"/>
          <a:r>
            <a:rPr lang="en-US" sz="1600" b="1" dirty="0" smtClean="0"/>
            <a:t>- EKG changes</a:t>
          </a:r>
        </a:p>
        <a:p>
          <a:pPr algn="r"/>
          <a:r>
            <a:rPr lang="en-US" sz="1600" b="1" dirty="0" smtClean="0"/>
            <a:t>- Nuclear component/ Myocardial perfusion study</a:t>
          </a:r>
        </a:p>
        <a:p>
          <a:pPr algn="r"/>
          <a:r>
            <a:rPr lang="en-US" sz="1600" b="1" dirty="0" smtClean="0"/>
            <a:t>- Echocardiogram ( wall motion abnormalities)</a:t>
          </a:r>
          <a:endParaRPr lang="en-US" sz="1600" b="1" dirty="0"/>
        </a:p>
      </dgm:t>
    </dgm:pt>
    <dgm:pt modelId="{67D0F5A8-F468-4E8B-BD39-04E4745EE07A}" type="parTrans" cxnId="{D4BFB1AC-6970-4006-8374-DE8F14F6A916}">
      <dgm:prSet/>
      <dgm:spPr/>
      <dgm:t>
        <a:bodyPr/>
        <a:lstStyle/>
        <a:p>
          <a:endParaRPr lang="en-US"/>
        </a:p>
      </dgm:t>
    </dgm:pt>
    <dgm:pt modelId="{B3913A83-8935-473B-A64A-24B32B757346}" type="sibTrans" cxnId="{D4BFB1AC-6970-4006-8374-DE8F14F6A916}">
      <dgm:prSet/>
      <dgm:spPr/>
      <dgm:t>
        <a:bodyPr/>
        <a:lstStyle/>
        <a:p>
          <a:endParaRPr lang="en-US"/>
        </a:p>
      </dgm:t>
    </dgm:pt>
    <dgm:pt modelId="{8188E0C6-6E07-4675-9BDE-15F6FE34130F}" type="pres">
      <dgm:prSet presAssocID="{C57AD07E-5F3E-4278-82D7-77DFDBDCA7B4}" presName="hierChild1" presStyleCnt="0">
        <dgm:presLayoutVars>
          <dgm:chPref val="1"/>
          <dgm:dir/>
          <dgm:animOne val="branch"/>
          <dgm:animLvl val="lvl"/>
          <dgm:resizeHandles/>
        </dgm:presLayoutVars>
      </dgm:prSet>
      <dgm:spPr/>
    </dgm:pt>
    <dgm:pt modelId="{A73B3B1B-621C-44E5-B2A7-901FE9A08807}" type="pres">
      <dgm:prSet presAssocID="{0BC1DD37-F658-4294-A538-C2BB54533ED7}" presName="hierRoot1" presStyleCnt="0"/>
      <dgm:spPr/>
    </dgm:pt>
    <dgm:pt modelId="{7EB581AB-9E9E-4C13-B6B1-C70E5AD6E069}" type="pres">
      <dgm:prSet presAssocID="{0BC1DD37-F658-4294-A538-C2BB54533ED7}" presName="composite" presStyleCnt="0"/>
      <dgm:spPr/>
    </dgm:pt>
    <dgm:pt modelId="{6AABB764-2F83-4251-BC24-2C718B86571F}" type="pres">
      <dgm:prSet presAssocID="{0BC1DD37-F658-4294-A538-C2BB54533ED7}" presName="background" presStyleLbl="node0" presStyleIdx="0" presStyleCnt="1"/>
      <dgm:spPr/>
    </dgm:pt>
    <dgm:pt modelId="{26AA69C5-B806-4FD2-B565-2AE1FE3033EC}" type="pres">
      <dgm:prSet presAssocID="{0BC1DD37-F658-4294-A538-C2BB54533ED7}" presName="text" presStyleLbl="fgAcc0" presStyleIdx="0" presStyleCnt="1">
        <dgm:presLayoutVars>
          <dgm:chPref val="3"/>
        </dgm:presLayoutVars>
      </dgm:prSet>
      <dgm:spPr/>
    </dgm:pt>
    <dgm:pt modelId="{32A6BF91-97D5-4FB3-BC69-5E1F9B0412E8}" type="pres">
      <dgm:prSet presAssocID="{0BC1DD37-F658-4294-A538-C2BB54533ED7}" presName="hierChild2" presStyleCnt="0"/>
      <dgm:spPr/>
    </dgm:pt>
    <dgm:pt modelId="{744F41D2-F3D5-455A-BBA6-4206DD49ADCC}" type="pres">
      <dgm:prSet presAssocID="{295F78AF-5FF5-4757-8692-96ED14DF645D}" presName="Name10" presStyleLbl="parChTrans1D2" presStyleIdx="0" presStyleCnt="2"/>
      <dgm:spPr/>
    </dgm:pt>
    <dgm:pt modelId="{995747DA-DF77-4730-8D43-EC80CD807994}" type="pres">
      <dgm:prSet presAssocID="{41E93D7D-377B-4C24-B3EF-928563AE5600}" presName="hierRoot2" presStyleCnt="0"/>
      <dgm:spPr/>
    </dgm:pt>
    <dgm:pt modelId="{05824AD4-EE33-4852-986E-97A65A2FD0BC}" type="pres">
      <dgm:prSet presAssocID="{41E93D7D-377B-4C24-B3EF-928563AE5600}" presName="composite2" presStyleCnt="0"/>
      <dgm:spPr/>
    </dgm:pt>
    <dgm:pt modelId="{DD785770-4810-4B86-BE78-E26E8143630B}" type="pres">
      <dgm:prSet presAssocID="{41E93D7D-377B-4C24-B3EF-928563AE5600}" presName="background2" presStyleLbl="node2" presStyleIdx="0" presStyleCnt="2"/>
      <dgm:spPr/>
    </dgm:pt>
    <dgm:pt modelId="{69CAC651-F1A0-49EE-8755-59FB515BBFEA}" type="pres">
      <dgm:prSet presAssocID="{41E93D7D-377B-4C24-B3EF-928563AE5600}" presName="text2" presStyleLbl="fgAcc2" presStyleIdx="0" presStyleCnt="2" custLinFactNeighborX="691" custLinFactNeighborY="-1186">
        <dgm:presLayoutVars>
          <dgm:chPref val="3"/>
        </dgm:presLayoutVars>
      </dgm:prSet>
      <dgm:spPr/>
    </dgm:pt>
    <dgm:pt modelId="{19F7719B-BD8F-4FB5-B21F-4DB7E19DD05B}" type="pres">
      <dgm:prSet presAssocID="{41E93D7D-377B-4C24-B3EF-928563AE5600}" presName="hierChild3" presStyleCnt="0"/>
      <dgm:spPr/>
    </dgm:pt>
    <dgm:pt modelId="{2E8C5FB2-D53C-42A6-8A6A-80A6B2F12179}" type="pres">
      <dgm:prSet presAssocID="{67D0F5A8-F468-4E8B-BD39-04E4745EE07A}" presName="Name10" presStyleLbl="parChTrans1D2" presStyleIdx="1" presStyleCnt="2"/>
      <dgm:spPr/>
    </dgm:pt>
    <dgm:pt modelId="{D96048BA-5736-467B-863B-AAFC991AA5E3}" type="pres">
      <dgm:prSet presAssocID="{3B495D17-0DA2-47AB-B259-E81D591680CC}" presName="hierRoot2" presStyleCnt="0"/>
      <dgm:spPr/>
    </dgm:pt>
    <dgm:pt modelId="{F42CBFD9-CE24-4899-94B3-978F59A8D927}" type="pres">
      <dgm:prSet presAssocID="{3B495D17-0DA2-47AB-B259-E81D591680CC}" presName="composite2" presStyleCnt="0"/>
      <dgm:spPr/>
    </dgm:pt>
    <dgm:pt modelId="{FF384085-D453-430A-B8A7-9B38DE94D8FF}" type="pres">
      <dgm:prSet presAssocID="{3B495D17-0DA2-47AB-B259-E81D591680CC}" presName="background2" presStyleLbl="node2" presStyleIdx="1" presStyleCnt="2"/>
      <dgm:spPr/>
    </dgm:pt>
    <dgm:pt modelId="{BAD9081F-485C-4A03-BFB1-A87F87624EE4}" type="pres">
      <dgm:prSet presAssocID="{3B495D17-0DA2-47AB-B259-E81D591680CC}" presName="text2" presStyleLbl="fgAcc2" presStyleIdx="1" presStyleCnt="2">
        <dgm:presLayoutVars>
          <dgm:chPref val="3"/>
        </dgm:presLayoutVars>
      </dgm:prSet>
      <dgm:spPr/>
    </dgm:pt>
    <dgm:pt modelId="{93744BC4-A2E7-49C3-BDC1-1174F37A03B2}" type="pres">
      <dgm:prSet presAssocID="{3B495D17-0DA2-47AB-B259-E81D591680CC}" presName="hierChild3" presStyleCnt="0"/>
      <dgm:spPr/>
    </dgm:pt>
  </dgm:ptLst>
  <dgm:cxnLst>
    <dgm:cxn modelId="{D4BFB1AC-6970-4006-8374-DE8F14F6A916}" srcId="{0BC1DD37-F658-4294-A538-C2BB54533ED7}" destId="{3B495D17-0DA2-47AB-B259-E81D591680CC}" srcOrd="1" destOrd="0" parTransId="{67D0F5A8-F468-4E8B-BD39-04E4745EE07A}" sibTransId="{B3913A83-8935-473B-A64A-24B32B757346}"/>
    <dgm:cxn modelId="{0AF9152F-A10E-4C75-B6F5-D11EA8325A04}" type="presOf" srcId="{C57AD07E-5F3E-4278-82D7-77DFDBDCA7B4}" destId="{8188E0C6-6E07-4675-9BDE-15F6FE34130F}" srcOrd="0" destOrd="0" presId="urn:microsoft.com/office/officeart/2005/8/layout/hierarchy1"/>
    <dgm:cxn modelId="{C896069E-8714-47A1-902E-AE76A8A30D51}" type="presOf" srcId="{41E93D7D-377B-4C24-B3EF-928563AE5600}" destId="{69CAC651-F1A0-49EE-8755-59FB515BBFEA}" srcOrd="0" destOrd="0" presId="urn:microsoft.com/office/officeart/2005/8/layout/hierarchy1"/>
    <dgm:cxn modelId="{C19CB682-F1EB-43E3-87C1-7528ACADDF38}" type="presOf" srcId="{3B495D17-0DA2-47AB-B259-E81D591680CC}" destId="{BAD9081F-485C-4A03-BFB1-A87F87624EE4}" srcOrd="0" destOrd="0" presId="urn:microsoft.com/office/officeart/2005/8/layout/hierarchy1"/>
    <dgm:cxn modelId="{CD8E29EA-08FB-4D49-ABCE-467351EEDFA6}" type="presOf" srcId="{0BC1DD37-F658-4294-A538-C2BB54533ED7}" destId="{26AA69C5-B806-4FD2-B565-2AE1FE3033EC}" srcOrd="0" destOrd="0" presId="urn:microsoft.com/office/officeart/2005/8/layout/hierarchy1"/>
    <dgm:cxn modelId="{39B1C107-8E4E-45DF-83B6-53E9C495F507}" srcId="{C57AD07E-5F3E-4278-82D7-77DFDBDCA7B4}" destId="{0BC1DD37-F658-4294-A538-C2BB54533ED7}" srcOrd="0" destOrd="0" parTransId="{A3A90016-CD2D-401C-AADF-AFCE824A6D83}" sibTransId="{F06BE079-14C3-43EB-8BAD-E9A204E3D9BE}"/>
    <dgm:cxn modelId="{06BC4201-1410-4A66-8177-4A1E6C4CBE45}" type="presOf" srcId="{67D0F5A8-F468-4E8B-BD39-04E4745EE07A}" destId="{2E8C5FB2-D53C-42A6-8A6A-80A6B2F12179}" srcOrd="0" destOrd="0" presId="urn:microsoft.com/office/officeart/2005/8/layout/hierarchy1"/>
    <dgm:cxn modelId="{A1B93BDA-EBC4-4EA4-A22A-B5BC312D1EC2}" srcId="{0BC1DD37-F658-4294-A538-C2BB54533ED7}" destId="{41E93D7D-377B-4C24-B3EF-928563AE5600}" srcOrd="0" destOrd="0" parTransId="{295F78AF-5FF5-4757-8692-96ED14DF645D}" sibTransId="{AFF21188-D646-4895-81B5-437462A7BA3F}"/>
    <dgm:cxn modelId="{EDB3C491-7A9E-407C-85D2-DC3F9AE25920}" type="presOf" srcId="{295F78AF-5FF5-4757-8692-96ED14DF645D}" destId="{744F41D2-F3D5-455A-BBA6-4206DD49ADCC}" srcOrd="0" destOrd="0" presId="urn:microsoft.com/office/officeart/2005/8/layout/hierarchy1"/>
    <dgm:cxn modelId="{42171890-EC7C-42D8-9F47-829209ADEC6C}" type="presParOf" srcId="{8188E0C6-6E07-4675-9BDE-15F6FE34130F}" destId="{A73B3B1B-621C-44E5-B2A7-901FE9A08807}" srcOrd="0" destOrd="0" presId="urn:microsoft.com/office/officeart/2005/8/layout/hierarchy1"/>
    <dgm:cxn modelId="{F03E677F-12AF-4A1B-B20A-02C210EF7738}" type="presParOf" srcId="{A73B3B1B-621C-44E5-B2A7-901FE9A08807}" destId="{7EB581AB-9E9E-4C13-B6B1-C70E5AD6E069}" srcOrd="0" destOrd="0" presId="urn:microsoft.com/office/officeart/2005/8/layout/hierarchy1"/>
    <dgm:cxn modelId="{B925FE21-669A-4FBF-9AA6-EB1D516892DD}" type="presParOf" srcId="{7EB581AB-9E9E-4C13-B6B1-C70E5AD6E069}" destId="{6AABB764-2F83-4251-BC24-2C718B86571F}" srcOrd="0" destOrd="0" presId="urn:microsoft.com/office/officeart/2005/8/layout/hierarchy1"/>
    <dgm:cxn modelId="{54D0B66F-F97C-4792-9375-F7BEB3489E8C}" type="presParOf" srcId="{7EB581AB-9E9E-4C13-B6B1-C70E5AD6E069}" destId="{26AA69C5-B806-4FD2-B565-2AE1FE3033EC}" srcOrd="1" destOrd="0" presId="urn:microsoft.com/office/officeart/2005/8/layout/hierarchy1"/>
    <dgm:cxn modelId="{C8DB8DA5-04B3-474E-B5FF-3A5AC87D869D}" type="presParOf" srcId="{A73B3B1B-621C-44E5-B2A7-901FE9A08807}" destId="{32A6BF91-97D5-4FB3-BC69-5E1F9B0412E8}" srcOrd="1" destOrd="0" presId="urn:microsoft.com/office/officeart/2005/8/layout/hierarchy1"/>
    <dgm:cxn modelId="{DC6D141F-AD06-40DB-812A-7A6E4DFB5CAF}" type="presParOf" srcId="{32A6BF91-97D5-4FB3-BC69-5E1F9B0412E8}" destId="{744F41D2-F3D5-455A-BBA6-4206DD49ADCC}" srcOrd="0" destOrd="0" presId="urn:microsoft.com/office/officeart/2005/8/layout/hierarchy1"/>
    <dgm:cxn modelId="{11047D97-2E16-4C7B-8958-51443B9E6012}" type="presParOf" srcId="{32A6BF91-97D5-4FB3-BC69-5E1F9B0412E8}" destId="{995747DA-DF77-4730-8D43-EC80CD807994}" srcOrd="1" destOrd="0" presId="urn:microsoft.com/office/officeart/2005/8/layout/hierarchy1"/>
    <dgm:cxn modelId="{CD319B36-C3B6-4561-B809-06FC29577DEE}" type="presParOf" srcId="{995747DA-DF77-4730-8D43-EC80CD807994}" destId="{05824AD4-EE33-4852-986E-97A65A2FD0BC}" srcOrd="0" destOrd="0" presId="urn:microsoft.com/office/officeart/2005/8/layout/hierarchy1"/>
    <dgm:cxn modelId="{7759ED48-DAF9-43C0-A53F-5F8E167145C5}" type="presParOf" srcId="{05824AD4-EE33-4852-986E-97A65A2FD0BC}" destId="{DD785770-4810-4B86-BE78-E26E8143630B}" srcOrd="0" destOrd="0" presId="urn:microsoft.com/office/officeart/2005/8/layout/hierarchy1"/>
    <dgm:cxn modelId="{D1D4A630-C507-43F1-BD74-424F287D20E0}" type="presParOf" srcId="{05824AD4-EE33-4852-986E-97A65A2FD0BC}" destId="{69CAC651-F1A0-49EE-8755-59FB515BBFEA}" srcOrd="1" destOrd="0" presId="urn:microsoft.com/office/officeart/2005/8/layout/hierarchy1"/>
    <dgm:cxn modelId="{00752C15-5271-4124-8923-198D7A28C3C0}" type="presParOf" srcId="{995747DA-DF77-4730-8D43-EC80CD807994}" destId="{19F7719B-BD8F-4FB5-B21F-4DB7E19DD05B}" srcOrd="1" destOrd="0" presId="urn:microsoft.com/office/officeart/2005/8/layout/hierarchy1"/>
    <dgm:cxn modelId="{57F597B5-6D47-4730-8D91-5F8A3C738F98}" type="presParOf" srcId="{32A6BF91-97D5-4FB3-BC69-5E1F9B0412E8}" destId="{2E8C5FB2-D53C-42A6-8A6A-80A6B2F12179}" srcOrd="2" destOrd="0" presId="urn:microsoft.com/office/officeart/2005/8/layout/hierarchy1"/>
    <dgm:cxn modelId="{38E7451E-2891-4C38-9AC8-08AB9ADB4862}" type="presParOf" srcId="{32A6BF91-97D5-4FB3-BC69-5E1F9B0412E8}" destId="{D96048BA-5736-467B-863B-AAFC991AA5E3}" srcOrd="3" destOrd="0" presId="urn:microsoft.com/office/officeart/2005/8/layout/hierarchy1"/>
    <dgm:cxn modelId="{4304696F-6FCF-45F1-985F-E2A8CAD8A3CF}" type="presParOf" srcId="{D96048BA-5736-467B-863B-AAFC991AA5E3}" destId="{F42CBFD9-CE24-4899-94B3-978F59A8D927}" srcOrd="0" destOrd="0" presId="urn:microsoft.com/office/officeart/2005/8/layout/hierarchy1"/>
    <dgm:cxn modelId="{8AD248E1-C78E-423D-8F58-F6896D298A5F}" type="presParOf" srcId="{F42CBFD9-CE24-4899-94B3-978F59A8D927}" destId="{FF384085-D453-430A-B8A7-9B38DE94D8FF}" srcOrd="0" destOrd="0" presId="urn:microsoft.com/office/officeart/2005/8/layout/hierarchy1"/>
    <dgm:cxn modelId="{FD562281-4781-4397-BEB5-E50B7CA469FE}" type="presParOf" srcId="{F42CBFD9-CE24-4899-94B3-978F59A8D927}" destId="{BAD9081F-485C-4A03-BFB1-A87F87624EE4}" srcOrd="1" destOrd="0" presId="urn:microsoft.com/office/officeart/2005/8/layout/hierarchy1"/>
    <dgm:cxn modelId="{849E23FE-FD12-4465-9311-B6F4B2D27BC2}" type="presParOf" srcId="{D96048BA-5736-467B-863B-AAFC991AA5E3}" destId="{93744BC4-A2E7-49C3-BDC1-1174F37A03B2}"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E47732F2-C537-490D-8DB6-00BEF000FB26}" type="datetimeFigureOut">
              <a:rPr lang="en-US" smtClean="0"/>
              <a:t>5/8/2009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6B0C2B5A-972B-45EA-B450-DFE7D3C15C70}"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47732F2-C537-490D-8DB6-00BEF000FB26}" type="datetimeFigureOut">
              <a:rPr lang="en-US" smtClean="0"/>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2B5A-972B-45EA-B450-DFE7D3C15C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47732F2-C537-490D-8DB6-00BEF000FB26}" type="datetimeFigureOut">
              <a:rPr lang="en-US" smtClean="0"/>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6B0C2B5A-972B-45EA-B450-DFE7D3C15C7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47732F2-C537-490D-8DB6-00BEF000FB26}" type="datetimeFigureOut">
              <a:rPr lang="en-US" smtClean="0"/>
              <a:t>5/8/2009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2B5A-972B-45EA-B450-DFE7D3C15C7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47732F2-C537-490D-8DB6-00BEF000FB26}" type="datetimeFigureOut">
              <a:rPr lang="en-US" smtClean="0"/>
              <a:t>5/8/2009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0C2B5A-972B-45EA-B450-DFE7D3C15C7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47732F2-C537-490D-8DB6-00BEF000FB26}" type="datetimeFigureOut">
              <a:rPr lang="en-US" smtClean="0"/>
              <a:t>5/8/2009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0C2B5A-972B-45EA-B450-DFE7D3C15C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7732F2-C537-490D-8DB6-00BEF000FB26}" type="datetimeFigureOut">
              <a:rPr lang="en-US" smtClean="0"/>
              <a:t>5/8/2009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0C2B5A-972B-45EA-B450-DFE7D3C15C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47732F2-C537-490D-8DB6-00BEF000FB26}" type="datetimeFigureOut">
              <a:rPr lang="en-US" smtClean="0"/>
              <a:t>5/8/2009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2B5A-972B-45EA-B450-DFE7D3C15C7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47732F2-C537-490D-8DB6-00BEF000FB26}" type="datetimeFigureOut">
              <a:rPr lang="en-US" smtClean="0"/>
              <a:t>5/8/2009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2B5A-972B-45EA-B450-DFE7D3C15C7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47732F2-C537-490D-8DB6-00BEF000FB26}" type="datetimeFigureOut">
              <a:rPr lang="en-US" smtClean="0"/>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2B5A-972B-45EA-B450-DFE7D3C15C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47732F2-C537-490D-8DB6-00BEF000FB26}" type="datetimeFigureOut">
              <a:rPr lang="en-US" smtClean="0"/>
              <a:t>5/8/2009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2B5A-972B-45EA-B450-DFE7D3C15C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E47732F2-C537-490D-8DB6-00BEF000FB26}" type="datetimeFigureOut">
              <a:rPr lang="en-US" smtClean="0"/>
              <a:t>5/8/2009</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B0C2B5A-972B-45EA-B450-DFE7D3C15C70}"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ccsworkshop.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t>
            </a:r>
            <a:r>
              <a:rPr lang="en-US" i="1" dirty="0" smtClean="0">
                <a:solidFill>
                  <a:schemeClr val="tx2">
                    <a:lumMod val="10000"/>
                  </a:schemeClr>
                </a:solidFill>
              </a:rPr>
              <a:t>Cardiology</a:t>
            </a:r>
            <a:endParaRPr lang="en-US" i="1" dirty="0">
              <a:solidFill>
                <a:schemeClr val="tx2">
                  <a:lumMod val="10000"/>
                </a:schemeClr>
              </a:solidFill>
            </a:endParaRPr>
          </a:p>
        </p:txBody>
      </p:sp>
      <p:sp>
        <p:nvSpPr>
          <p:cNvPr id="3" name="Subtitle 2"/>
          <p:cNvSpPr>
            <a:spLocks noGrp="1"/>
          </p:cNvSpPr>
          <p:nvPr>
            <p:ph type="subTitle" idx="1"/>
          </p:nvPr>
        </p:nvSpPr>
        <p:spPr>
          <a:xfrm>
            <a:off x="1371600" y="3331698"/>
            <a:ext cx="6705600" cy="2307102"/>
          </a:xfrm>
        </p:spPr>
        <p:txBody>
          <a:bodyPr>
            <a:normAutofit fontScale="85000" lnSpcReduction="20000"/>
          </a:bodyPr>
          <a:lstStyle/>
          <a:p>
            <a:r>
              <a:rPr lang="en-US" b="1" i="1" dirty="0" smtClean="0">
                <a:solidFill>
                  <a:srgbClr val="002060"/>
                </a:solidFill>
              </a:rPr>
              <a:t>Archer USMLE Online Reviews</a:t>
            </a:r>
          </a:p>
          <a:p>
            <a:r>
              <a:rPr lang="en-US" i="1" dirty="0" smtClean="0">
                <a:hlinkClick r:id="rId2"/>
              </a:rPr>
              <a:t>www.CcsWorkshop.com</a:t>
            </a:r>
            <a:r>
              <a:rPr lang="en-US" i="1" dirty="0" smtClean="0"/>
              <a:t> </a:t>
            </a:r>
          </a:p>
          <a:p>
            <a:r>
              <a:rPr lang="en-US" i="1" dirty="0" err="1" smtClean="0">
                <a:solidFill>
                  <a:srgbClr val="002060"/>
                </a:solidFill>
              </a:rPr>
              <a:t>USMLEGalaxy</a:t>
            </a:r>
            <a:r>
              <a:rPr lang="en-US" i="1" dirty="0" smtClean="0">
                <a:solidFill>
                  <a:srgbClr val="002060"/>
                </a:solidFill>
              </a:rPr>
              <a:t>, LLC</a:t>
            </a:r>
          </a:p>
          <a:p>
            <a:r>
              <a:rPr lang="en-US" i="1" dirty="0" smtClean="0">
                <a:solidFill>
                  <a:srgbClr val="002060"/>
                </a:solidFill>
              </a:rPr>
              <a:t>All Rights Reserved </a:t>
            </a:r>
            <a:br>
              <a:rPr lang="en-US" i="1" dirty="0" smtClean="0">
                <a:solidFill>
                  <a:srgbClr val="002060"/>
                </a:solidFill>
              </a:rPr>
            </a:br>
            <a:r>
              <a:rPr lang="en-US" i="1" dirty="0" smtClean="0">
                <a:solidFill>
                  <a:srgbClr val="002060"/>
                </a:solidFill>
              </a:rPr>
              <a:t>Sample Slides for Archer Rapid Review </a:t>
            </a:r>
          </a:p>
          <a:p>
            <a:r>
              <a:rPr lang="en-US" i="1" dirty="0" smtClean="0">
                <a:solidFill>
                  <a:srgbClr val="002060"/>
                </a:solidFill>
              </a:rPr>
              <a:t>June 12</a:t>
            </a:r>
            <a:r>
              <a:rPr lang="en-US" i="1" baseline="30000" dirty="0" smtClean="0">
                <a:solidFill>
                  <a:srgbClr val="002060"/>
                </a:solidFill>
              </a:rPr>
              <a:t>th</a:t>
            </a:r>
            <a:r>
              <a:rPr lang="en-US" i="1" dirty="0" smtClean="0">
                <a:solidFill>
                  <a:srgbClr val="002060"/>
                </a:solidFill>
              </a:rPr>
              <a:t> to 14</a:t>
            </a:r>
            <a:r>
              <a:rPr lang="en-US" i="1" baseline="30000" dirty="0" smtClean="0">
                <a:solidFill>
                  <a:srgbClr val="002060"/>
                </a:solidFill>
              </a:rPr>
              <a:t>th</a:t>
            </a:r>
            <a:r>
              <a:rPr lang="en-US" i="1" dirty="0" smtClean="0">
                <a:solidFill>
                  <a:srgbClr val="002060"/>
                </a:solidFill>
              </a:rPr>
              <a:t>, 2009</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chemeClr val="bg1"/>
                </a:solidFill>
              </a:rPr>
              <a:t>Stress Test </a:t>
            </a:r>
            <a:endParaRPr lang="en-US" i="1" dirty="0">
              <a:solidFill>
                <a:schemeClr val="bg1"/>
              </a:solidFill>
            </a:endParaRPr>
          </a:p>
        </p:txBody>
      </p:sp>
      <p:sp>
        <p:nvSpPr>
          <p:cNvPr id="3" name="Content Placeholder 2"/>
          <p:cNvSpPr>
            <a:spLocks noGrp="1"/>
          </p:cNvSpPr>
          <p:nvPr>
            <p:ph idx="1"/>
          </p:nvPr>
        </p:nvSpPr>
        <p:spPr>
          <a:xfrm>
            <a:off x="457200" y="1447800"/>
            <a:ext cx="8382000" cy="5257800"/>
          </a:xfrm>
        </p:spPr>
        <p:txBody>
          <a:bodyPr>
            <a:normAutofit fontScale="85000" lnSpcReduction="20000"/>
          </a:bodyPr>
          <a:lstStyle/>
          <a:p>
            <a:r>
              <a:rPr lang="en-US" dirty="0" smtClean="0">
                <a:solidFill>
                  <a:srgbClr val="333300"/>
                </a:solidFill>
              </a:rPr>
              <a:t>Stress test </a:t>
            </a:r>
            <a:r>
              <a:rPr lang="en-US" dirty="0" smtClean="0">
                <a:solidFill>
                  <a:srgbClr val="333300"/>
                </a:solidFill>
                <a:sym typeface="Wingdings" pitchFamily="2" charset="2"/>
              </a:rPr>
              <a:t> involves stressing the heart + evaluating cardiac response to stress. </a:t>
            </a:r>
            <a:endParaRPr lang="en-US" dirty="0" smtClean="0">
              <a:solidFill>
                <a:srgbClr val="333300"/>
              </a:solidFill>
            </a:endParaRPr>
          </a:p>
          <a:p>
            <a:r>
              <a:rPr lang="en-US" dirty="0" smtClean="0">
                <a:solidFill>
                  <a:srgbClr val="333300"/>
                </a:solidFill>
              </a:rPr>
              <a:t>Indications : </a:t>
            </a:r>
          </a:p>
          <a:p>
            <a:pPr lvl="2"/>
            <a:r>
              <a:rPr lang="en-US" dirty="0" smtClean="0">
                <a:solidFill>
                  <a:srgbClr val="333300"/>
                </a:solidFill>
              </a:rPr>
              <a:t>Diagnose CAD ( patients with risk factors and symptoms of </a:t>
            </a:r>
            <a:r>
              <a:rPr lang="en-US" dirty="0" err="1" smtClean="0">
                <a:solidFill>
                  <a:srgbClr val="333300"/>
                </a:solidFill>
              </a:rPr>
              <a:t>chestpain</a:t>
            </a:r>
            <a:r>
              <a:rPr lang="en-US" dirty="0" smtClean="0">
                <a:solidFill>
                  <a:srgbClr val="333300"/>
                </a:solidFill>
              </a:rPr>
              <a:t>. Assess pre-test probability)</a:t>
            </a:r>
          </a:p>
          <a:p>
            <a:pPr lvl="2"/>
            <a:r>
              <a:rPr lang="en-US" dirty="0" smtClean="0">
                <a:solidFill>
                  <a:srgbClr val="333300"/>
                </a:solidFill>
              </a:rPr>
              <a:t>In a person with known CAD, for assessing the functional capacity </a:t>
            </a:r>
            <a:r>
              <a:rPr lang="en-US" dirty="0" err="1" smtClean="0">
                <a:solidFill>
                  <a:srgbClr val="333300"/>
                </a:solidFill>
              </a:rPr>
              <a:t>i.e</a:t>
            </a:r>
            <a:r>
              <a:rPr lang="en-US" dirty="0" smtClean="0">
                <a:solidFill>
                  <a:srgbClr val="333300"/>
                </a:solidFill>
              </a:rPr>
              <a:t>; safety of work/ recreation ( Sub-maximal stress test) </a:t>
            </a:r>
          </a:p>
          <a:p>
            <a:r>
              <a:rPr lang="en-US" dirty="0" smtClean="0">
                <a:solidFill>
                  <a:srgbClr val="333300"/>
                </a:solidFill>
              </a:rPr>
              <a:t>Contraindications : </a:t>
            </a:r>
          </a:p>
          <a:p>
            <a:pPr lvl="2"/>
            <a:r>
              <a:rPr lang="en-US" dirty="0" smtClean="0">
                <a:solidFill>
                  <a:srgbClr val="333300"/>
                </a:solidFill>
              </a:rPr>
              <a:t>STEMI less than 4 days</a:t>
            </a:r>
          </a:p>
          <a:p>
            <a:pPr lvl="2"/>
            <a:r>
              <a:rPr lang="en-US" dirty="0" smtClean="0">
                <a:solidFill>
                  <a:srgbClr val="333300"/>
                </a:solidFill>
              </a:rPr>
              <a:t>Acute aortic dissection</a:t>
            </a:r>
          </a:p>
          <a:p>
            <a:pPr lvl="2"/>
            <a:r>
              <a:rPr lang="en-US" dirty="0" err="1" smtClean="0">
                <a:solidFill>
                  <a:srgbClr val="333300"/>
                </a:solidFill>
              </a:rPr>
              <a:t>Myocarditis</a:t>
            </a:r>
            <a:r>
              <a:rPr lang="en-US" dirty="0" smtClean="0">
                <a:solidFill>
                  <a:srgbClr val="333300"/>
                </a:solidFill>
              </a:rPr>
              <a:t>, </a:t>
            </a:r>
            <a:r>
              <a:rPr lang="en-US" dirty="0" err="1" smtClean="0">
                <a:solidFill>
                  <a:srgbClr val="333300"/>
                </a:solidFill>
              </a:rPr>
              <a:t>Pericarditis</a:t>
            </a:r>
            <a:endParaRPr lang="en-US" dirty="0" smtClean="0">
              <a:solidFill>
                <a:srgbClr val="333300"/>
              </a:solidFill>
            </a:endParaRPr>
          </a:p>
          <a:p>
            <a:pPr lvl="2"/>
            <a:r>
              <a:rPr lang="en-US" dirty="0" smtClean="0">
                <a:solidFill>
                  <a:srgbClr val="333300"/>
                </a:solidFill>
              </a:rPr>
              <a:t>Third degree </a:t>
            </a:r>
            <a:r>
              <a:rPr lang="en-US" dirty="0" err="1" smtClean="0">
                <a:solidFill>
                  <a:srgbClr val="333300"/>
                </a:solidFill>
              </a:rPr>
              <a:t>heartblock</a:t>
            </a:r>
            <a:endParaRPr lang="en-US" dirty="0" smtClean="0">
              <a:solidFill>
                <a:srgbClr val="333300"/>
              </a:solidFill>
            </a:endParaRPr>
          </a:p>
          <a:p>
            <a:pPr lvl="2"/>
            <a:r>
              <a:rPr lang="en-US" dirty="0" smtClean="0">
                <a:solidFill>
                  <a:srgbClr val="333300"/>
                </a:solidFill>
              </a:rPr>
              <a:t>Poorly controlled Heart failure</a:t>
            </a:r>
          </a:p>
          <a:p>
            <a:pPr lvl="2"/>
            <a:r>
              <a:rPr lang="en-US" dirty="0" smtClean="0">
                <a:solidFill>
                  <a:srgbClr val="333300"/>
                </a:solidFill>
              </a:rPr>
              <a:t>Severe AS with valve area &lt; 1cm2</a:t>
            </a:r>
          </a:p>
          <a:p>
            <a:r>
              <a:rPr lang="en-US" dirty="0" smtClean="0">
                <a:solidFill>
                  <a:srgbClr val="333300"/>
                </a:solidFill>
              </a:rPr>
              <a:t>For patients presenting with </a:t>
            </a:r>
            <a:r>
              <a:rPr lang="en-US" dirty="0" err="1" smtClean="0">
                <a:solidFill>
                  <a:srgbClr val="333300"/>
                </a:solidFill>
              </a:rPr>
              <a:t>chestpain</a:t>
            </a:r>
            <a:r>
              <a:rPr lang="en-US" dirty="0" smtClean="0">
                <a:solidFill>
                  <a:srgbClr val="333300"/>
                </a:solidFill>
              </a:rPr>
              <a:t> and CAD risk factors, rule out Acute MI first with serial cardiac enzymes before sending for Stress test</a:t>
            </a:r>
          </a:p>
          <a:p>
            <a:pPr lvl="2"/>
            <a:endParaRPr lang="en-US" dirty="0">
              <a:solidFill>
                <a:srgbClr val="3333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i="1" dirty="0" smtClean="0">
                <a:solidFill>
                  <a:schemeClr val="bg1"/>
                </a:solidFill>
              </a:rPr>
              <a:t>Stress Test</a:t>
            </a:r>
            <a:endParaRPr lang="en-US" i="1" dirty="0">
              <a:solidFill>
                <a:schemeClr val="bg1"/>
              </a:solidFill>
            </a:endParaRPr>
          </a:p>
        </p:txBody>
      </p:sp>
      <p:graphicFrame>
        <p:nvGraphicFramePr>
          <p:cNvPr id="4" name="Content Placeholder 3"/>
          <p:cNvGraphicFramePr>
            <a:graphicFrameLocks noGrp="1"/>
          </p:cNvGraphicFramePr>
          <p:nvPr>
            <p:ph idx="1"/>
          </p:nvPr>
        </p:nvGraphicFramePr>
        <p:xfrm>
          <a:off x="457200" y="1219200"/>
          <a:ext cx="83820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i="1" dirty="0" smtClean="0">
                <a:solidFill>
                  <a:schemeClr val="bg1"/>
                </a:solidFill>
              </a:rPr>
              <a:t>Stress Test</a:t>
            </a:r>
            <a:endParaRPr lang="en-US" i="1" dirty="0">
              <a:solidFill>
                <a:schemeClr val="bg1"/>
              </a:solidFill>
            </a:endParaRPr>
          </a:p>
        </p:txBody>
      </p:sp>
      <p:sp>
        <p:nvSpPr>
          <p:cNvPr id="3" name="Content Placeholder 2"/>
          <p:cNvSpPr>
            <a:spLocks noGrp="1"/>
          </p:cNvSpPr>
          <p:nvPr>
            <p:ph idx="1"/>
          </p:nvPr>
        </p:nvSpPr>
        <p:spPr>
          <a:xfrm>
            <a:off x="457200" y="762000"/>
            <a:ext cx="8458200" cy="5867400"/>
          </a:xfrm>
        </p:spPr>
        <p:txBody>
          <a:bodyPr>
            <a:normAutofit lnSpcReduction="10000"/>
          </a:bodyPr>
          <a:lstStyle/>
          <a:p>
            <a:r>
              <a:rPr lang="en-US" dirty="0" smtClean="0">
                <a:solidFill>
                  <a:srgbClr val="663300"/>
                </a:solidFill>
              </a:rPr>
              <a:t>Exercise Stress Test</a:t>
            </a:r>
          </a:p>
          <a:p>
            <a:pPr lvl="2"/>
            <a:r>
              <a:rPr lang="en-US" dirty="0" err="1" smtClean="0">
                <a:solidFill>
                  <a:srgbClr val="663300"/>
                </a:solidFill>
              </a:rPr>
              <a:t>Tachycardic</a:t>
            </a:r>
            <a:r>
              <a:rPr lang="en-US" dirty="0" smtClean="0">
                <a:solidFill>
                  <a:srgbClr val="663300"/>
                </a:solidFill>
              </a:rPr>
              <a:t> type of stress – Increase the heart rate by making the patient walk on  a treadmill ( Target Heart Rate = 220-age)  and evaluate response to stress. </a:t>
            </a:r>
          </a:p>
          <a:p>
            <a:pPr lvl="2"/>
            <a:r>
              <a:rPr lang="en-US" dirty="0" err="1" smtClean="0">
                <a:solidFill>
                  <a:srgbClr val="663300"/>
                </a:solidFill>
              </a:rPr>
              <a:t>Evlauating</a:t>
            </a:r>
            <a:r>
              <a:rPr lang="en-US" dirty="0" smtClean="0">
                <a:solidFill>
                  <a:srgbClr val="663300"/>
                </a:solidFill>
              </a:rPr>
              <a:t> Cardiac response </a:t>
            </a:r>
          </a:p>
          <a:p>
            <a:pPr lvl="4"/>
            <a:r>
              <a:rPr lang="en-US" dirty="0" smtClean="0">
                <a:solidFill>
                  <a:srgbClr val="663300"/>
                </a:solidFill>
              </a:rPr>
              <a:t>Clinical features – observe for </a:t>
            </a:r>
            <a:r>
              <a:rPr lang="en-US" dirty="0" err="1" smtClean="0">
                <a:solidFill>
                  <a:srgbClr val="663300"/>
                </a:solidFill>
              </a:rPr>
              <a:t>chestpain</a:t>
            </a:r>
            <a:r>
              <a:rPr lang="en-US" dirty="0" smtClean="0">
                <a:solidFill>
                  <a:srgbClr val="663300"/>
                </a:solidFill>
              </a:rPr>
              <a:t>, sob during stress</a:t>
            </a:r>
          </a:p>
          <a:p>
            <a:pPr lvl="4"/>
            <a:r>
              <a:rPr lang="en-US" dirty="0" smtClean="0">
                <a:solidFill>
                  <a:srgbClr val="663300"/>
                </a:solidFill>
              </a:rPr>
              <a:t>EKG changes ( observe for ST depressions &gt; 2mm during stress, ventricular arrhythmias)</a:t>
            </a:r>
          </a:p>
          <a:p>
            <a:pPr lvl="7"/>
            <a:r>
              <a:rPr lang="en-US" b="1" dirty="0" smtClean="0">
                <a:solidFill>
                  <a:srgbClr val="C00000"/>
                </a:solidFill>
              </a:rPr>
              <a:t>Specificity of this assessment is lowered ( more false positives) if there are resting ST-T changes already </a:t>
            </a:r>
            <a:r>
              <a:rPr lang="en-US" b="1" dirty="0" err="1" smtClean="0">
                <a:solidFill>
                  <a:srgbClr val="C00000"/>
                </a:solidFill>
              </a:rPr>
              <a:t>eg</a:t>
            </a:r>
            <a:r>
              <a:rPr lang="en-US" b="1" dirty="0" smtClean="0">
                <a:solidFill>
                  <a:srgbClr val="C00000"/>
                </a:solidFill>
              </a:rPr>
              <a:t>: LVH, LBBB, WPW, </a:t>
            </a:r>
            <a:r>
              <a:rPr lang="en-US" b="1" dirty="0" err="1" smtClean="0">
                <a:solidFill>
                  <a:srgbClr val="C00000"/>
                </a:solidFill>
              </a:rPr>
              <a:t>Digoxin</a:t>
            </a:r>
            <a:r>
              <a:rPr lang="en-US" b="1" dirty="0" smtClean="0">
                <a:solidFill>
                  <a:srgbClr val="C00000"/>
                </a:solidFill>
              </a:rPr>
              <a:t> use)</a:t>
            </a:r>
          </a:p>
          <a:p>
            <a:pPr lvl="4"/>
            <a:r>
              <a:rPr lang="en-US" dirty="0" smtClean="0">
                <a:solidFill>
                  <a:srgbClr val="663300"/>
                </a:solidFill>
              </a:rPr>
              <a:t>Adding Myocardial perfusion study ( Nuclear component)  - Thallium or </a:t>
            </a:r>
            <a:r>
              <a:rPr lang="en-US" dirty="0" err="1" smtClean="0">
                <a:solidFill>
                  <a:srgbClr val="663300"/>
                </a:solidFill>
              </a:rPr>
              <a:t>Sestamibi</a:t>
            </a:r>
            <a:r>
              <a:rPr lang="en-US" dirty="0" smtClean="0">
                <a:solidFill>
                  <a:srgbClr val="663300"/>
                </a:solidFill>
              </a:rPr>
              <a:t> ( </a:t>
            </a:r>
            <a:r>
              <a:rPr lang="en-US" dirty="0" err="1" smtClean="0">
                <a:solidFill>
                  <a:srgbClr val="663300"/>
                </a:solidFill>
              </a:rPr>
              <a:t>Technitium</a:t>
            </a:r>
            <a:r>
              <a:rPr lang="en-US" dirty="0" smtClean="0">
                <a:solidFill>
                  <a:srgbClr val="663300"/>
                </a:solidFill>
              </a:rPr>
              <a:t>) </a:t>
            </a:r>
          </a:p>
          <a:p>
            <a:pPr lvl="7"/>
            <a:r>
              <a:rPr lang="en-US" b="1" dirty="0" smtClean="0">
                <a:solidFill>
                  <a:srgbClr val="C00000"/>
                </a:solidFill>
              </a:rPr>
              <a:t>Evaluate for the tracer uptake – A fixed defect  suggests </a:t>
            </a:r>
            <a:r>
              <a:rPr lang="en-US" b="1" dirty="0" err="1" smtClean="0">
                <a:solidFill>
                  <a:srgbClr val="C00000"/>
                </a:solidFill>
              </a:rPr>
              <a:t>infarcted</a:t>
            </a:r>
            <a:r>
              <a:rPr lang="en-US" b="1" dirty="0" smtClean="0">
                <a:solidFill>
                  <a:srgbClr val="C00000"/>
                </a:solidFill>
              </a:rPr>
              <a:t> t or </a:t>
            </a:r>
            <a:r>
              <a:rPr lang="en-US" b="1" dirty="0" err="1" smtClean="0">
                <a:solidFill>
                  <a:srgbClr val="C00000"/>
                </a:solidFill>
              </a:rPr>
              <a:t>hybernating</a:t>
            </a:r>
            <a:r>
              <a:rPr lang="en-US" b="1" dirty="0" smtClean="0">
                <a:solidFill>
                  <a:srgbClr val="C00000"/>
                </a:solidFill>
              </a:rPr>
              <a:t> myocardium. Reversible defect ( tracer uptake  on stress and resolves with rest) </a:t>
            </a:r>
            <a:r>
              <a:rPr lang="en-US" b="1" dirty="0" smtClean="0">
                <a:solidFill>
                  <a:srgbClr val="C00000"/>
                </a:solidFill>
              </a:rPr>
              <a:t> </a:t>
            </a:r>
            <a:r>
              <a:rPr lang="en-US" b="1" dirty="0" smtClean="0">
                <a:solidFill>
                  <a:srgbClr val="C00000"/>
                </a:solidFill>
              </a:rPr>
              <a:t>suggests ischemia </a:t>
            </a:r>
          </a:p>
          <a:p>
            <a:pPr lvl="4"/>
            <a:r>
              <a:rPr lang="en-US" dirty="0" smtClean="0">
                <a:solidFill>
                  <a:srgbClr val="663300"/>
                </a:solidFill>
              </a:rPr>
              <a:t>Echocardiogram ( Exercise Stress Echo) – observe wall motion abnormalities, assesses viability ( viable if myocardial wall is </a:t>
            </a:r>
            <a:r>
              <a:rPr lang="en-US" dirty="0" err="1" smtClean="0">
                <a:solidFill>
                  <a:srgbClr val="663300"/>
                </a:solidFill>
              </a:rPr>
              <a:t>akinetic</a:t>
            </a:r>
            <a:r>
              <a:rPr lang="en-US" dirty="0" smtClean="0">
                <a:solidFill>
                  <a:srgbClr val="663300"/>
                </a:solidFill>
              </a:rPr>
              <a:t> at rest and improved with stress)</a:t>
            </a:r>
            <a:endParaRPr lang="en-US" dirty="0">
              <a:solidFill>
                <a:srgbClr val="6633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762000"/>
          </a:xfrm>
        </p:spPr>
        <p:txBody>
          <a:bodyPr>
            <a:normAutofit fontScale="90000"/>
          </a:bodyPr>
          <a:lstStyle/>
          <a:p>
            <a:r>
              <a:rPr lang="en-US" i="1" dirty="0" smtClean="0">
                <a:solidFill>
                  <a:srgbClr val="002060"/>
                </a:solidFill>
              </a:rPr>
              <a:t/>
            </a:r>
            <a:br>
              <a:rPr lang="en-US" i="1" dirty="0" smtClean="0">
                <a:solidFill>
                  <a:srgbClr val="002060"/>
                </a:solidFill>
              </a:rPr>
            </a:br>
            <a:r>
              <a:rPr lang="en-US" i="1" dirty="0" smtClean="0">
                <a:solidFill>
                  <a:srgbClr val="002060"/>
                </a:solidFill>
              </a:rPr>
              <a:t>Stress Test - Options </a:t>
            </a:r>
            <a:r>
              <a:rPr lang="en-US" i="1" dirty="0" smtClean="0">
                <a:solidFill>
                  <a:srgbClr val="002060"/>
                </a:solidFill>
              </a:rPr>
              <a:t>for Stress</a:t>
            </a:r>
            <a:r>
              <a:rPr lang="en-US" dirty="0" smtClean="0">
                <a:solidFill>
                  <a:srgbClr val="663300"/>
                </a:solidFill>
              </a:rPr>
              <a:t/>
            </a:r>
            <a:br>
              <a:rPr lang="en-US" dirty="0" smtClean="0">
                <a:solidFill>
                  <a:srgbClr val="663300"/>
                </a:solidFill>
              </a:rPr>
            </a:br>
            <a:endParaRPr lang="en-US" i="1" dirty="0">
              <a:solidFill>
                <a:srgbClr val="002060"/>
              </a:solidFill>
            </a:endParaRPr>
          </a:p>
        </p:txBody>
      </p:sp>
      <p:sp>
        <p:nvSpPr>
          <p:cNvPr id="3" name="Content Placeholder 2"/>
          <p:cNvSpPr>
            <a:spLocks noGrp="1"/>
          </p:cNvSpPr>
          <p:nvPr>
            <p:ph idx="1"/>
          </p:nvPr>
        </p:nvSpPr>
        <p:spPr>
          <a:xfrm>
            <a:off x="457200" y="685800"/>
            <a:ext cx="8534400" cy="5623560"/>
          </a:xfrm>
        </p:spPr>
        <p:txBody>
          <a:bodyPr>
            <a:normAutofit fontScale="92500" lnSpcReduction="10000"/>
          </a:bodyPr>
          <a:lstStyle/>
          <a:p>
            <a:pPr>
              <a:buNone/>
            </a:pPr>
            <a:r>
              <a:rPr lang="en-US" b="1" smtClean="0">
                <a:solidFill>
                  <a:srgbClr val="C00000"/>
                </a:solidFill>
              </a:rPr>
              <a:t>Exercise </a:t>
            </a:r>
            <a:r>
              <a:rPr lang="en-US" b="1" dirty="0" smtClean="0">
                <a:solidFill>
                  <a:srgbClr val="C00000"/>
                </a:solidFill>
              </a:rPr>
              <a:t>Stress Test </a:t>
            </a:r>
            <a:r>
              <a:rPr lang="en-US" b="1" dirty="0" smtClean="0">
                <a:solidFill>
                  <a:srgbClr val="C00000"/>
                </a:solidFill>
              </a:rPr>
              <a:t>(</a:t>
            </a:r>
            <a:r>
              <a:rPr lang="en-US" b="1" dirty="0" smtClean="0">
                <a:solidFill>
                  <a:srgbClr val="C00000"/>
                </a:solidFill>
              </a:rPr>
              <a:t>treadmill)</a:t>
            </a:r>
          </a:p>
          <a:p>
            <a:pPr lvl="4"/>
            <a:r>
              <a:rPr lang="en-US" b="1" dirty="0" smtClean="0">
                <a:solidFill>
                  <a:srgbClr val="663300"/>
                </a:solidFill>
              </a:rPr>
              <a:t>most preferred test in anyone who can exercise well as it allows to assess exercise capacity and symptoms also apart from evaluating ST segment response. </a:t>
            </a:r>
          </a:p>
          <a:p>
            <a:pPr lvl="4"/>
            <a:r>
              <a:rPr lang="en-US" b="1" dirty="0" smtClean="0">
                <a:solidFill>
                  <a:srgbClr val="663300"/>
                </a:solidFill>
              </a:rPr>
              <a:t> </a:t>
            </a:r>
            <a:r>
              <a:rPr lang="en-US" b="1" dirty="0" smtClean="0">
                <a:solidFill>
                  <a:srgbClr val="663300"/>
                </a:solidFill>
              </a:rPr>
              <a:t>most sensitive if </a:t>
            </a:r>
            <a:r>
              <a:rPr lang="en-US" b="1" dirty="0" smtClean="0">
                <a:solidFill>
                  <a:srgbClr val="663300"/>
                </a:solidFill>
              </a:rPr>
              <a:t>patients can reach </a:t>
            </a:r>
            <a:r>
              <a:rPr lang="en-US" b="1" dirty="0" smtClean="0">
                <a:solidFill>
                  <a:srgbClr val="663300"/>
                </a:solidFill>
              </a:rPr>
              <a:t>85% of  </a:t>
            </a:r>
            <a:r>
              <a:rPr lang="en-US" b="1" dirty="0" smtClean="0">
                <a:solidFill>
                  <a:srgbClr val="663300"/>
                </a:solidFill>
              </a:rPr>
              <a:t>Target Heart Rate </a:t>
            </a:r>
            <a:r>
              <a:rPr lang="en-US" b="1" dirty="0" smtClean="0">
                <a:solidFill>
                  <a:srgbClr val="663300"/>
                </a:solidFill>
              </a:rPr>
              <a:t>(220-age) </a:t>
            </a:r>
            <a:endParaRPr lang="en-US" b="1" dirty="0" smtClean="0">
              <a:solidFill>
                <a:srgbClr val="663300"/>
              </a:solidFill>
            </a:endParaRPr>
          </a:p>
          <a:p>
            <a:pPr lvl="4"/>
            <a:r>
              <a:rPr lang="en-US" b="1" smtClean="0">
                <a:solidFill>
                  <a:srgbClr val="663300"/>
                </a:solidFill>
              </a:rPr>
              <a:t>EKG  component alone is sufficient  if there is a Low probability of CAD. EKG </a:t>
            </a:r>
            <a:r>
              <a:rPr lang="en-US" b="1" dirty="0" smtClean="0">
                <a:solidFill>
                  <a:srgbClr val="663300"/>
                </a:solidFill>
              </a:rPr>
              <a:t>component specificity is lower for patients with resting EKG changes ( LBBB, early </a:t>
            </a:r>
            <a:r>
              <a:rPr lang="en-US" b="1" dirty="0" err="1" smtClean="0">
                <a:solidFill>
                  <a:srgbClr val="663300"/>
                </a:solidFill>
              </a:rPr>
              <a:t>repolarizations</a:t>
            </a:r>
            <a:r>
              <a:rPr lang="en-US" b="1" dirty="0" smtClean="0">
                <a:solidFill>
                  <a:srgbClr val="663300"/>
                </a:solidFill>
              </a:rPr>
              <a:t>, LVH, WPW, </a:t>
            </a:r>
            <a:r>
              <a:rPr lang="en-US" b="1" smtClean="0">
                <a:solidFill>
                  <a:srgbClr val="663300"/>
                </a:solidFill>
              </a:rPr>
              <a:t>pacemaker rhythms)</a:t>
            </a:r>
            <a:endParaRPr lang="en-US" b="1" dirty="0" smtClean="0">
              <a:solidFill>
                <a:srgbClr val="663300"/>
              </a:solidFill>
            </a:endParaRPr>
          </a:p>
          <a:p>
            <a:pPr lvl="4"/>
            <a:r>
              <a:rPr lang="en-US" b="1" smtClean="0">
                <a:solidFill>
                  <a:srgbClr val="663300"/>
                </a:solidFill>
              </a:rPr>
              <a:t>Combining </a:t>
            </a:r>
            <a:r>
              <a:rPr lang="en-US" b="1" dirty="0" smtClean="0">
                <a:solidFill>
                  <a:srgbClr val="663300"/>
                </a:solidFill>
              </a:rPr>
              <a:t>nuclear component increases sensitivity and </a:t>
            </a:r>
            <a:r>
              <a:rPr lang="en-US" b="1" smtClean="0">
                <a:solidFill>
                  <a:srgbClr val="663300"/>
                </a:solidFill>
              </a:rPr>
              <a:t>specificity. Nuclear imaging is preferred when patient has intermediate probability of CAD.  </a:t>
            </a:r>
            <a:endParaRPr lang="en-US" b="1" dirty="0" smtClean="0">
              <a:solidFill>
                <a:srgbClr val="663300"/>
              </a:solidFill>
            </a:endParaRPr>
          </a:p>
          <a:p>
            <a:pPr lvl="4"/>
            <a:r>
              <a:rPr lang="en-US" b="1" dirty="0" smtClean="0">
                <a:solidFill>
                  <a:srgbClr val="663300"/>
                </a:solidFill>
              </a:rPr>
              <a:t>In LBBB, LVH, </a:t>
            </a:r>
            <a:r>
              <a:rPr lang="en-US" b="1" smtClean="0">
                <a:solidFill>
                  <a:srgbClr val="663300"/>
                </a:solidFill>
              </a:rPr>
              <a:t>WPW , Paced LV rhythms, using </a:t>
            </a:r>
            <a:r>
              <a:rPr lang="en-US" b="1" dirty="0" smtClean="0">
                <a:solidFill>
                  <a:srgbClr val="663300"/>
                </a:solidFill>
              </a:rPr>
              <a:t>a </a:t>
            </a:r>
            <a:r>
              <a:rPr lang="en-US" b="1" err="1" smtClean="0">
                <a:solidFill>
                  <a:srgbClr val="663300"/>
                </a:solidFill>
              </a:rPr>
              <a:t>tachycardic</a:t>
            </a:r>
            <a:r>
              <a:rPr lang="en-US" b="1" smtClean="0">
                <a:solidFill>
                  <a:srgbClr val="663300"/>
                </a:solidFill>
              </a:rPr>
              <a:t> stress may produce reversible defects  on myocardial perfusion study in the septal area even in absence of CAD ( False Positives) </a:t>
            </a:r>
            <a:r>
              <a:rPr lang="en-US" b="1" smtClean="0">
                <a:solidFill>
                  <a:srgbClr val="663300"/>
                </a:solidFill>
                <a:sym typeface="Wingdings" pitchFamily="2" charset="2"/>
              </a:rPr>
              <a:t> so, the solution here is to use vasodilator stress ( </a:t>
            </a:r>
            <a:r>
              <a:rPr lang="en-US" b="1" i="1" u="sng" smtClean="0">
                <a:solidFill>
                  <a:srgbClr val="663300"/>
                </a:solidFill>
                <a:sym typeface="Wingdings" pitchFamily="2" charset="2"/>
              </a:rPr>
              <a:t>Stress them with out increasing the heart rate</a:t>
            </a:r>
            <a:r>
              <a:rPr lang="en-US" b="1" smtClean="0">
                <a:solidFill>
                  <a:srgbClr val="663300"/>
                </a:solidFill>
                <a:sym typeface="Wingdings" pitchFamily="2" charset="2"/>
              </a:rPr>
              <a:t>). </a:t>
            </a:r>
            <a:endParaRPr lang="en-US" b="1" dirty="0" smtClean="0">
              <a:solidFill>
                <a:srgbClr val="6633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i="1" dirty="0" smtClean="0">
                <a:solidFill>
                  <a:srgbClr val="002060"/>
                </a:solidFill>
              </a:rPr>
              <a:t>Stress Test - Options for Stress</a:t>
            </a:r>
            <a:endParaRPr lang="en-US" i="1" dirty="0">
              <a:solidFill>
                <a:schemeClr val="bg1"/>
              </a:solidFill>
            </a:endParaRPr>
          </a:p>
        </p:txBody>
      </p:sp>
      <p:sp>
        <p:nvSpPr>
          <p:cNvPr id="3" name="Content Placeholder 2"/>
          <p:cNvSpPr>
            <a:spLocks noGrp="1"/>
          </p:cNvSpPr>
          <p:nvPr>
            <p:ph idx="1"/>
          </p:nvPr>
        </p:nvSpPr>
        <p:spPr>
          <a:xfrm>
            <a:off x="152400" y="533400"/>
            <a:ext cx="8991600" cy="6096000"/>
          </a:xfrm>
        </p:spPr>
        <p:txBody>
          <a:bodyPr>
            <a:noAutofit/>
          </a:bodyPr>
          <a:lstStyle/>
          <a:p>
            <a:pPr>
              <a:buNone/>
            </a:pPr>
            <a:r>
              <a:rPr lang="en-US" sz="2000" b="1" dirty="0" smtClean="0">
                <a:solidFill>
                  <a:srgbClr val="C00000"/>
                </a:solidFill>
              </a:rPr>
              <a:t>Vasodilator </a:t>
            </a:r>
            <a:r>
              <a:rPr lang="en-US" sz="2000" b="1" dirty="0" smtClean="0">
                <a:solidFill>
                  <a:srgbClr val="C00000"/>
                </a:solidFill>
              </a:rPr>
              <a:t>Stress: </a:t>
            </a:r>
            <a:r>
              <a:rPr lang="en-US" sz="2000" b="1" dirty="0" err="1" smtClean="0">
                <a:solidFill>
                  <a:srgbClr val="C00000"/>
                </a:solidFill>
              </a:rPr>
              <a:t>Dipyrimadole</a:t>
            </a:r>
            <a:r>
              <a:rPr lang="en-US" sz="2000" b="1" dirty="0" smtClean="0">
                <a:solidFill>
                  <a:srgbClr val="C00000"/>
                </a:solidFill>
              </a:rPr>
              <a:t> (</a:t>
            </a:r>
            <a:r>
              <a:rPr lang="en-US" sz="2000" b="1" dirty="0" err="1" smtClean="0">
                <a:solidFill>
                  <a:srgbClr val="C00000"/>
                </a:solidFill>
              </a:rPr>
              <a:t>Persantine</a:t>
            </a:r>
            <a:r>
              <a:rPr lang="en-US" sz="2000" b="1" dirty="0" smtClean="0">
                <a:solidFill>
                  <a:srgbClr val="C00000"/>
                </a:solidFill>
              </a:rPr>
              <a:t>) or Adenosine Stress test</a:t>
            </a:r>
          </a:p>
          <a:p>
            <a:pPr lvl="1"/>
            <a:r>
              <a:rPr lang="en-US" sz="1600" b="1" dirty="0" smtClean="0">
                <a:solidFill>
                  <a:srgbClr val="663300"/>
                </a:solidFill>
              </a:rPr>
              <a:t>Mechanism here is by coronary </a:t>
            </a:r>
            <a:r>
              <a:rPr lang="en-US" sz="1600" b="1" dirty="0" err="1" smtClean="0">
                <a:solidFill>
                  <a:srgbClr val="663300"/>
                </a:solidFill>
              </a:rPr>
              <a:t>vasodilation</a:t>
            </a:r>
            <a:r>
              <a:rPr lang="en-US" sz="1600" b="1" dirty="0" smtClean="0">
                <a:solidFill>
                  <a:srgbClr val="663300"/>
                </a:solidFill>
              </a:rPr>
              <a:t> and coronary steal phenomenon </a:t>
            </a:r>
            <a:r>
              <a:rPr lang="en-US" sz="1600" b="1" dirty="0" smtClean="0">
                <a:solidFill>
                  <a:srgbClr val="663300"/>
                </a:solidFill>
              </a:rPr>
              <a:t>( Diseased coronary arteries cannot dilate in response to adenosine where as healthy arteries dilate well. This leads to more coronary blood flow in healthy arteries as opposed to diseased arteries. Hence, induces ischemia which can show up as reversible defect on the Nuclear imaging) </a:t>
            </a:r>
          </a:p>
          <a:p>
            <a:pPr lvl="1"/>
            <a:r>
              <a:rPr lang="en-US" sz="1600" b="1" u="sng" dirty="0" smtClean="0">
                <a:solidFill>
                  <a:srgbClr val="663300"/>
                </a:solidFill>
              </a:rPr>
              <a:t>Preferred  Choice in </a:t>
            </a:r>
          </a:p>
          <a:p>
            <a:pPr lvl="3"/>
            <a:r>
              <a:rPr lang="en-US" sz="1600" b="1" dirty="0" smtClean="0">
                <a:solidFill>
                  <a:srgbClr val="663300"/>
                </a:solidFill>
              </a:rPr>
              <a:t>patients who cannot exercise ( osteoarthritis, joint problems, obesity, previous CVA, Peripheral arterial disease) </a:t>
            </a:r>
          </a:p>
          <a:p>
            <a:pPr lvl="3"/>
            <a:r>
              <a:rPr lang="en-US" sz="1600" b="1" dirty="0" smtClean="0">
                <a:solidFill>
                  <a:srgbClr val="663300"/>
                </a:solidFill>
              </a:rPr>
              <a:t> patients with</a:t>
            </a:r>
            <a:r>
              <a:rPr lang="en-US" sz="1600" dirty="0" smtClean="0">
                <a:solidFill>
                  <a:srgbClr val="663300"/>
                </a:solidFill>
              </a:rPr>
              <a:t> </a:t>
            </a:r>
            <a:r>
              <a:rPr lang="en-US" sz="1600" b="1" dirty="0" smtClean="0">
                <a:solidFill>
                  <a:srgbClr val="663300"/>
                </a:solidFill>
              </a:rPr>
              <a:t>LBBB</a:t>
            </a:r>
            <a:r>
              <a:rPr lang="en-US" sz="1600" dirty="0" smtClean="0">
                <a:solidFill>
                  <a:srgbClr val="663300"/>
                </a:solidFill>
              </a:rPr>
              <a:t>, </a:t>
            </a:r>
            <a:r>
              <a:rPr lang="en-US" sz="1600" b="1" dirty="0" smtClean="0">
                <a:solidFill>
                  <a:srgbClr val="663300"/>
                </a:solidFill>
              </a:rPr>
              <a:t>those already on b-blockers ( </a:t>
            </a:r>
            <a:r>
              <a:rPr lang="en-US" sz="1600" b="1" dirty="0" smtClean="0">
                <a:solidFill>
                  <a:srgbClr val="663300"/>
                </a:solidFill>
              </a:rPr>
              <a:t> </a:t>
            </a:r>
            <a:r>
              <a:rPr lang="en-US" sz="1600" b="1" dirty="0" smtClean="0">
                <a:solidFill>
                  <a:srgbClr val="663300"/>
                </a:solidFill>
              </a:rPr>
              <a:t>prevents achieving target heart rate in </a:t>
            </a:r>
            <a:r>
              <a:rPr lang="en-US" sz="1600" b="1" dirty="0" err="1" smtClean="0">
                <a:solidFill>
                  <a:srgbClr val="663300"/>
                </a:solidFill>
              </a:rPr>
              <a:t>tachycardic</a:t>
            </a:r>
            <a:r>
              <a:rPr lang="en-US" sz="1600" b="1" dirty="0" smtClean="0">
                <a:solidFill>
                  <a:srgbClr val="663300"/>
                </a:solidFill>
              </a:rPr>
              <a:t> stress), </a:t>
            </a:r>
            <a:r>
              <a:rPr lang="en-US" sz="1600" b="1" dirty="0" smtClean="0">
                <a:solidFill>
                  <a:srgbClr val="663300"/>
                </a:solidFill>
              </a:rPr>
              <a:t>paced rhythm, freq PVCs, poorly controlled </a:t>
            </a:r>
            <a:r>
              <a:rPr lang="en-US" sz="1600" b="1" dirty="0" smtClean="0">
                <a:solidFill>
                  <a:srgbClr val="663300"/>
                </a:solidFill>
              </a:rPr>
              <a:t>hypertension and moderate Aortic </a:t>
            </a:r>
            <a:r>
              <a:rPr lang="en-US" sz="1600" b="1" dirty="0" err="1" smtClean="0">
                <a:solidFill>
                  <a:srgbClr val="663300"/>
                </a:solidFill>
              </a:rPr>
              <a:t>Stenosis</a:t>
            </a:r>
            <a:endParaRPr lang="en-US" sz="1600" b="1" dirty="0" smtClean="0">
              <a:solidFill>
                <a:srgbClr val="663300"/>
              </a:solidFill>
            </a:endParaRPr>
          </a:p>
          <a:p>
            <a:pPr lvl="1"/>
            <a:r>
              <a:rPr lang="en-US" sz="1600" b="1" u="sng" dirty="0" smtClean="0">
                <a:solidFill>
                  <a:srgbClr val="663300"/>
                </a:solidFill>
              </a:rPr>
              <a:t>Contraindications:</a:t>
            </a:r>
          </a:p>
          <a:p>
            <a:pPr lvl="3"/>
            <a:r>
              <a:rPr lang="en-US" sz="1600" b="1" u="sng" dirty="0" smtClean="0">
                <a:solidFill>
                  <a:srgbClr val="663300"/>
                </a:solidFill>
              </a:rPr>
              <a:t> moderate to severe Asthma or COPD ( these agents cause </a:t>
            </a:r>
            <a:r>
              <a:rPr lang="en-US" sz="1600" b="1" u="sng" dirty="0" err="1" smtClean="0">
                <a:solidFill>
                  <a:srgbClr val="663300"/>
                </a:solidFill>
              </a:rPr>
              <a:t>bronchospasm</a:t>
            </a:r>
            <a:r>
              <a:rPr lang="en-US" sz="1600" b="1" u="sng" dirty="0" smtClean="0">
                <a:solidFill>
                  <a:srgbClr val="663300"/>
                </a:solidFill>
              </a:rPr>
              <a:t>)</a:t>
            </a:r>
          </a:p>
          <a:p>
            <a:pPr lvl="3"/>
            <a:r>
              <a:rPr lang="en-US" sz="1600" b="1" u="sng" dirty="0" smtClean="0">
                <a:solidFill>
                  <a:srgbClr val="663300"/>
                </a:solidFill>
              </a:rPr>
              <a:t>high grade heart blocks ( second or third degree</a:t>
            </a:r>
          </a:p>
          <a:p>
            <a:pPr lvl="3"/>
            <a:r>
              <a:rPr lang="en-US" sz="1600" b="1" u="sng" dirty="0" smtClean="0">
                <a:solidFill>
                  <a:srgbClr val="663300"/>
                </a:solidFill>
              </a:rPr>
              <a:t>patients already on </a:t>
            </a:r>
            <a:r>
              <a:rPr lang="en-US" sz="1600" b="1" u="sng" dirty="0" err="1" smtClean="0">
                <a:solidFill>
                  <a:srgbClr val="663300"/>
                </a:solidFill>
              </a:rPr>
              <a:t>dipyridamole</a:t>
            </a:r>
            <a:r>
              <a:rPr lang="en-US" sz="1600" b="1" u="sng" dirty="0" smtClean="0">
                <a:solidFill>
                  <a:srgbClr val="663300"/>
                </a:solidFill>
              </a:rPr>
              <a:t> ( </a:t>
            </a:r>
            <a:r>
              <a:rPr lang="en-US" sz="1600" b="1" u="sng" dirty="0" err="1" smtClean="0">
                <a:solidFill>
                  <a:srgbClr val="663300"/>
                </a:solidFill>
              </a:rPr>
              <a:t>Aggrenox</a:t>
            </a:r>
            <a:r>
              <a:rPr lang="en-US" sz="1600" b="1" u="sng" dirty="0" smtClean="0">
                <a:solidFill>
                  <a:srgbClr val="663300"/>
                </a:solidFill>
              </a:rPr>
              <a:t>)</a:t>
            </a:r>
          </a:p>
          <a:p>
            <a:pPr lvl="3"/>
            <a:r>
              <a:rPr lang="en-US" sz="1600" b="1" u="sng" dirty="0" smtClean="0">
                <a:solidFill>
                  <a:srgbClr val="663300"/>
                </a:solidFill>
              </a:rPr>
              <a:t>patients with recent caffeine ingestion </a:t>
            </a:r>
            <a:r>
              <a:rPr lang="en-US" sz="1600" b="1" u="sng" dirty="0" err="1" smtClean="0">
                <a:solidFill>
                  <a:srgbClr val="663300"/>
                </a:solidFill>
              </a:rPr>
              <a:t>i.e</a:t>
            </a:r>
            <a:r>
              <a:rPr lang="en-US" sz="1600" b="1" u="sng" dirty="0" smtClean="0">
                <a:solidFill>
                  <a:srgbClr val="663300"/>
                </a:solidFill>
              </a:rPr>
              <a:t>; in last 12 to 24 hours ( caffeine blocks adenosine receptors and decreases </a:t>
            </a:r>
            <a:r>
              <a:rPr lang="en-US" sz="1600" b="1" u="sng" dirty="0" err="1" smtClean="0">
                <a:solidFill>
                  <a:srgbClr val="663300"/>
                </a:solidFill>
              </a:rPr>
              <a:t>vasodilatory</a:t>
            </a:r>
            <a:r>
              <a:rPr lang="en-US" sz="1600" b="1" u="sng" dirty="0" smtClean="0">
                <a:solidFill>
                  <a:srgbClr val="663300"/>
                </a:solidFill>
              </a:rPr>
              <a:t> properties of adenosine)</a:t>
            </a:r>
          </a:p>
          <a:p>
            <a:pPr lvl="1"/>
            <a:r>
              <a:rPr lang="en-US" sz="1600" b="1" u="sng" dirty="0" smtClean="0">
                <a:solidFill>
                  <a:srgbClr val="663300"/>
                </a:solidFill>
              </a:rPr>
              <a:t>Adverse Effects : </a:t>
            </a:r>
            <a:r>
              <a:rPr lang="en-US" sz="1600" b="1" u="sng" dirty="0" err="1" smtClean="0">
                <a:solidFill>
                  <a:srgbClr val="663300"/>
                </a:solidFill>
              </a:rPr>
              <a:t>Chestpain</a:t>
            </a:r>
            <a:r>
              <a:rPr lang="en-US" sz="1600" b="1" u="sng" dirty="0" smtClean="0">
                <a:solidFill>
                  <a:srgbClr val="663300"/>
                </a:solidFill>
              </a:rPr>
              <a:t>, Severe headache, Hypotension – Reverse with </a:t>
            </a:r>
            <a:r>
              <a:rPr lang="en-US" sz="1600" b="1" u="sng" dirty="0" err="1" smtClean="0">
                <a:solidFill>
                  <a:srgbClr val="663300"/>
                </a:solidFill>
              </a:rPr>
              <a:t>Aminophylline</a:t>
            </a:r>
            <a:endParaRPr lang="en-US" sz="1600" b="1" u="sng" dirty="0" smtClean="0">
              <a:solidFill>
                <a:srgbClr val="663300"/>
              </a:solidFill>
            </a:endParaRPr>
          </a:p>
          <a:p>
            <a:pPr lvl="1"/>
            <a:r>
              <a:rPr lang="en-US" sz="1600" b="1" i="1" u="sng" dirty="0" smtClean="0">
                <a:solidFill>
                  <a:srgbClr val="663300"/>
                </a:solidFill>
              </a:rPr>
              <a:t>In patients who can not walk and who also have contraindications to Vasodilator stress, use </a:t>
            </a:r>
            <a:r>
              <a:rPr lang="en-US" sz="1600" b="1" i="1" u="sng" dirty="0" err="1" smtClean="0">
                <a:solidFill>
                  <a:srgbClr val="663300"/>
                </a:solidFill>
              </a:rPr>
              <a:t>Inotropic</a:t>
            </a:r>
            <a:r>
              <a:rPr lang="en-US" sz="1600" b="1" i="1" u="sng" dirty="0" smtClean="0">
                <a:solidFill>
                  <a:srgbClr val="663300"/>
                </a:solidFill>
              </a:rPr>
              <a:t> stress ( </a:t>
            </a:r>
            <a:r>
              <a:rPr lang="en-US" sz="1600" b="1" i="1" u="sng" dirty="0" err="1" smtClean="0">
                <a:solidFill>
                  <a:srgbClr val="663300"/>
                </a:solidFill>
              </a:rPr>
              <a:t>Dobutamine</a:t>
            </a:r>
            <a:r>
              <a:rPr lang="en-US" sz="1600" b="1" i="1" u="sng" dirty="0" smtClean="0">
                <a:solidFill>
                  <a:srgbClr val="663300"/>
                </a:solidFill>
              </a:rPr>
              <a:t> Stress Echo)  </a:t>
            </a:r>
            <a:endParaRPr lang="en-US" sz="1600" b="1" i="1" u="sng" dirty="0" smtClean="0">
              <a:solidFill>
                <a:srgbClr val="663300"/>
              </a:solidFill>
            </a:endParaRPr>
          </a:p>
          <a:p>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fontScale="90000"/>
          </a:bodyPr>
          <a:lstStyle/>
          <a:p>
            <a:r>
              <a:rPr lang="en-US" i="1" dirty="0" smtClean="0">
                <a:solidFill>
                  <a:srgbClr val="002060"/>
                </a:solidFill>
              </a:rPr>
              <a:t/>
            </a:r>
            <a:br>
              <a:rPr lang="en-US" i="1" dirty="0" smtClean="0">
                <a:solidFill>
                  <a:srgbClr val="002060"/>
                </a:solidFill>
              </a:rPr>
            </a:br>
            <a:r>
              <a:rPr lang="en-US" i="1" dirty="0" smtClean="0">
                <a:solidFill>
                  <a:srgbClr val="002060"/>
                </a:solidFill>
              </a:rPr>
              <a:t>Stress </a:t>
            </a:r>
            <a:r>
              <a:rPr lang="en-US" i="1" dirty="0" smtClean="0">
                <a:solidFill>
                  <a:srgbClr val="002060"/>
                </a:solidFill>
              </a:rPr>
              <a:t>Test - Options for Stress</a:t>
            </a:r>
            <a:r>
              <a:rPr lang="en-US" dirty="0" smtClean="0"/>
              <a:t>	</a:t>
            </a:r>
            <a:endParaRPr lang="en-US" i="1" dirty="0">
              <a:solidFill>
                <a:schemeClr val="bg1"/>
              </a:solidFill>
            </a:endParaRPr>
          </a:p>
        </p:txBody>
      </p:sp>
      <p:sp>
        <p:nvSpPr>
          <p:cNvPr id="3" name="Content Placeholder 2"/>
          <p:cNvSpPr>
            <a:spLocks noGrp="1"/>
          </p:cNvSpPr>
          <p:nvPr>
            <p:ph idx="1"/>
          </p:nvPr>
        </p:nvSpPr>
        <p:spPr>
          <a:xfrm>
            <a:off x="228600" y="838200"/>
            <a:ext cx="8915400" cy="6019800"/>
          </a:xfrm>
        </p:spPr>
        <p:txBody>
          <a:bodyPr>
            <a:normAutofit/>
          </a:bodyPr>
          <a:lstStyle/>
          <a:p>
            <a:pPr>
              <a:buNone/>
            </a:pPr>
            <a:r>
              <a:rPr lang="en-US" b="1" dirty="0" smtClean="0">
                <a:solidFill>
                  <a:srgbClr val="C00000"/>
                </a:solidFill>
              </a:rPr>
              <a:t>Positive </a:t>
            </a:r>
            <a:r>
              <a:rPr lang="en-US" b="1" dirty="0" err="1" smtClean="0">
                <a:solidFill>
                  <a:srgbClr val="C00000"/>
                </a:solidFill>
              </a:rPr>
              <a:t>Inotropic</a:t>
            </a:r>
            <a:r>
              <a:rPr lang="en-US" b="1" dirty="0" smtClean="0">
                <a:solidFill>
                  <a:srgbClr val="C00000"/>
                </a:solidFill>
              </a:rPr>
              <a:t> Stress: </a:t>
            </a:r>
            <a:r>
              <a:rPr lang="en-US" b="1" dirty="0" err="1" smtClean="0">
                <a:solidFill>
                  <a:srgbClr val="C00000"/>
                </a:solidFill>
              </a:rPr>
              <a:t>Dobutamine</a:t>
            </a:r>
            <a:r>
              <a:rPr lang="en-US" b="1" dirty="0" smtClean="0">
                <a:solidFill>
                  <a:srgbClr val="C00000"/>
                </a:solidFill>
              </a:rPr>
              <a:t> </a:t>
            </a:r>
            <a:r>
              <a:rPr lang="en-US" b="1" dirty="0" smtClean="0">
                <a:solidFill>
                  <a:srgbClr val="C00000"/>
                </a:solidFill>
              </a:rPr>
              <a:t> Stress Echo</a:t>
            </a:r>
          </a:p>
          <a:p>
            <a:r>
              <a:rPr lang="en-US" sz="1600" b="1" dirty="0" smtClean="0">
                <a:solidFill>
                  <a:srgbClr val="663300"/>
                </a:solidFill>
              </a:rPr>
              <a:t>Mechanism : </a:t>
            </a:r>
          </a:p>
          <a:p>
            <a:pPr lvl="2"/>
            <a:r>
              <a:rPr lang="en-US" sz="1600" b="1" dirty="0" err="1" smtClean="0">
                <a:solidFill>
                  <a:srgbClr val="663300"/>
                </a:solidFill>
              </a:rPr>
              <a:t>Dobutamine</a:t>
            </a:r>
            <a:r>
              <a:rPr lang="en-US" sz="1600" b="1" dirty="0" smtClean="0">
                <a:solidFill>
                  <a:srgbClr val="663300"/>
                </a:solidFill>
              </a:rPr>
              <a:t> increases Heart rate as well as contractility of myocardium and produces ischemia. </a:t>
            </a:r>
          </a:p>
          <a:p>
            <a:pPr lvl="2"/>
            <a:r>
              <a:rPr lang="en-US" sz="1600" b="1" dirty="0" smtClean="0">
                <a:solidFill>
                  <a:srgbClr val="663300"/>
                </a:solidFill>
              </a:rPr>
              <a:t>Echo is then used to evaluate wall motion </a:t>
            </a:r>
            <a:r>
              <a:rPr lang="en-US" sz="1600" b="1" dirty="0" err="1" smtClean="0">
                <a:solidFill>
                  <a:srgbClr val="663300"/>
                </a:solidFill>
              </a:rPr>
              <a:t>abnormailities</a:t>
            </a:r>
            <a:r>
              <a:rPr lang="en-US" sz="1600" b="1" dirty="0" smtClean="0">
                <a:solidFill>
                  <a:srgbClr val="663300"/>
                </a:solidFill>
              </a:rPr>
              <a:t> during </a:t>
            </a:r>
            <a:r>
              <a:rPr lang="en-US" sz="1600" b="1" dirty="0" err="1" smtClean="0">
                <a:solidFill>
                  <a:srgbClr val="663300"/>
                </a:solidFill>
              </a:rPr>
              <a:t>dobutamine</a:t>
            </a:r>
            <a:r>
              <a:rPr lang="en-US" sz="1600" b="1" dirty="0" smtClean="0">
                <a:solidFill>
                  <a:srgbClr val="663300"/>
                </a:solidFill>
              </a:rPr>
              <a:t> infusion. An ischemic myocardial wall is </a:t>
            </a:r>
            <a:r>
              <a:rPr lang="en-US" sz="1600" b="1" dirty="0" err="1" smtClean="0">
                <a:solidFill>
                  <a:srgbClr val="663300"/>
                </a:solidFill>
              </a:rPr>
              <a:t>hypokinetic</a:t>
            </a:r>
            <a:r>
              <a:rPr lang="en-US" sz="1600" b="1" dirty="0" smtClean="0">
                <a:solidFill>
                  <a:srgbClr val="663300"/>
                </a:solidFill>
              </a:rPr>
              <a:t> </a:t>
            </a:r>
            <a:r>
              <a:rPr lang="en-US" sz="1600" b="1" dirty="0" smtClean="0">
                <a:solidFill>
                  <a:srgbClr val="663300"/>
                </a:solidFill>
              </a:rPr>
              <a:t>.  Also, useful to evaluate VIABILITY ( when in doubt regarding myocardial stunning vs. Scar) </a:t>
            </a:r>
            <a:r>
              <a:rPr lang="en-US" sz="1600" b="1" dirty="0" smtClean="0">
                <a:solidFill>
                  <a:srgbClr val="663300"/>
                </a:solidFill>
                <a:sym typeface="Wingdings" pitchFamily="2" charset="2"/>
              </a:rPr>
              <a:t> A </a:t>
            </a:r>
            <a:r>
              <a:rPr lang="en-US" sz="1600" b="1" dirty="0" smtClean="0">
                <a:solidFill>
                  <a:srgbClr val="663300"/>
                </a:solidFill>
              </a:rPr>
              <a:t>scar is </a:t>
            </a:r>
            <a:r>
              <a:rPr lang="en-US" sz="1600" b="1" dirty="0" err="1" smtClean="0">
                <a:solidFill>
                  <a:srgbClr val="663300"/>
                </a:solidFill>
              </a:rPr>
              <a:t>Akinetic</a:t>
            </a:r>
            <a:r>
              <a:rPr lang="en-US" sz="1600" b="1" dirty="0" smtClean="0">
                <a:solidFill>
                  <a:srgbClr val="663300"/>
                </a:solidFill>
              </a:rPr>
              <a:t> </a:t>
            </a:r>
            <a:r>
              <a:rPr lang="en-US" sz="1600" b="1" dirty="0" smtClean="0">
                <a:solidFill>
                  <a:srgbClr val="663300"/>
                </a:solidFill>
                <a:sym typeface="Wingdings" pitchFamily="2" charset="2"/>
              </a:rPr>
              <a:t>and does not improve with stress.  A stunned myocardium (viable) may be initially </a:t>
            </a:r>
            <a:r>
              <a:rPr lang="en-US" sz="1600" b="1" dirty="0" err="1" smtClean="0">
                <a:solidFill>
                  <a:srgbClr val="663300"/>
                </a:solidFill>
                <a:sym typeface="Wingdings" pitchFamily="2" charset="2"/>
              </a:rPr>
              <a:t>akinetic</a:t>
            </a:r>
            <a:r>
              <a:rPr lang="en-US" sz="1600" b="1" dirty="0" smtClean="0">
                <a:solidFill>
                  <a:srgbClr val="663300"/>
                </a:solidFill>
                <a:sym typeface="Wingdings" pitchFamily="2" charset="2"/>
              </a:rPr>
              <a:t> but improves with stress. </a:t>
            </a:r>
            <a:endParaRPr lang="en-US" sz="1600" b="1" dirty="0" smtClean="0">
              <a:solidFill>
                <a:srgbClr val="663300"/>
              </a:solidFill>
            </a:endParaRPr>
          </a:p>
          <a:p>
            <a:r>
              <a:rPr lang="en-US" sz="1600" b="1" u="sng" dirty="0" smtClean="0">
                <a:solidFill>
                  <a:srgbClr val="663300"/>
                </a:solidFill>
              </a:rPr>
              <a:t>Preferred Choice in </a:t>
            </a:r>
          </a:p>
          <a:p>
            <a:pPr lvl="1"/>
            <a:r>
              <a:rPr lang="en-US" sz="1600" b="1" dirty="0" smtClean="0">
                <a:solidFill>
                  <a:srgbClr val="663300"/>
                </a:solidFill>
              </a:rPr>
              <a:t>Patients who can not walk and </a:t>
            </a:r>
            <a:r>
              <a:rPr lang="en-US" sz="1600" b="1" u="sng" dirty="0" smtClean="0">
                <a:solidFill>
                  <a:srgbClr val="663300"/>
                </a:solidFill>
              </a:rPr>
              <a:t>who also have </a:t>
            </a:r>
            <a:r>
              <a:rPr lang="en-US" sz="1600" b="1" dirty="0" smtClean="0">
                <a:solidFill>
                  <a:srgbClr val="663300"/>
                </a:solidFill>
              </a:rPr>
              <a:t>contra indications for </a:t>
            </a:r>
            <a:r>
              <a:rPr lang="en-US" sz="1600" b="1" dirty="0" err="1" smtClean="0">
                <a:solidFill>
                  <a:srgbClr val="663300"/>
                </a:solidFill>
              </a:rPr>
              <a:t>Dipyridamole</a:t>
            </a:r>
            <a:r>
              <a:rPr lang="en-US" sz="1600" b="1" dirty="0" smtClean="0">
                <a:solidFill>
                  <a:srgbClr val="663300"/>
                </a:solidFill>
              </a:rPr>
              <a:t> Stress ( Moderate to severe COPD </a:t>
            </a:r>
            <a:r>
              <a:rPr lang="en-US" sz="1600" b="1" dirty="0" smtClean="0">
                <a:solidFill>
                  <a:srgbClr val="663300"/>
                </a:solidFill>
              </a:rPr>
              <a:t>or </a:t>
            </a:r>
            <a:r>
              <a:rPr lang="en-US" sz="1600" b="1" dirty="0" smtClean="0">
                <a:solidFill>
                  <a:srgbClr val="663300"/>
                </a:solidFill>
              </a:rPr>
              <a:t>asthma, High grade </a:t>
            </a:r>
            <a:r>
              <a:rPr lang="en-US" sz="1600" b="1" dirty="0" err="1" smtClean="0">
                <a:solidFill>
                  <a:srgbClr val="663300"/>
                </a:solidFill>
              </a:rPr>
              <a:t>heartblocks</a:t>
            </a:r>
            <a:r>
              <a:rPr lang="en-US" sz="1600" b="1" dirty="0" smtClean="0">
                <a:solidFill>
                  <a:srgbClr val="663300"/>
                </a:solidFill>
              </a:rPr>
              <a:t>)</a:t>
            </a:r>
          </a:p>
          <a:p>
            <a:pPr lvl="1"/>
            <a:r>
              <a:rPr lang="en-US" sz="1600" b="1" dirty="0" smtClean="0">
                <a:solidFill>
                  <a:srgbClr val="663300"/>
                </a:solidFill>
              </a:rPr>
              <a:t>P</a:t>
            </a:r>
            <a:r>
              <a:rPr lang="en-US" sz="1600" b="1" dirty="0" smtClean="0">
                <a:solidFill>
                  <a:srgbClr val="663300"/>
                </a:solidFill>
              </a:rPr>
              <a:t>ost Ischemia patients  or Ischemic Mitral regurgitation  ( To assess viability)</a:t>
            </a:r>
          </a:p>
          <a:p>
            <a:r>
              <a:rPr lang="en-US" sz="1600" b="1" dirty="0" smtClean="0">
                <a:solidFill>
                  <a:srgbClr val="663300"/>
                </a:solidFill>
              </a:rPr>
              <a:t> </a:t>
            </a:r>
            <a:r>
              <a:rPr lang="en-US" sz="1600" b="1" u="sng" dirty="0" smtClean="0">
                <a:solidFill>
                  <a:srgbClr val="663300"/>
                </a:solidFill>
              </a:rPr>
              <a:t>Not good </a:t>
            </a:r>
            <a:r>
              <a:rPr lang="en-US" sz="1600" b="1" u="sng" dirty="0" smtClean="0">
                <a:solidFill>
                  <a:srgbClr val="663300"/>
                </a:solidFill>
              </a:rPr>
              <a:t>for </a:t>
            </a:r>
            <a:endParaRPr lang="en-US" sz="1600" b="1" u="sng" dirty="0" smtClean="0">
              <a:solidFill>
                <a:srgbClr val="663300"/>
              </a:solidFill>
            </a:endParaRPr>
          </a:p>
          <a:p>
            <a:pPr lvl="1"/>
            <a:r>
              <a:rPr lang="en-US" sz="1600" b="1" dirty="0" smtClean="0">
                <a:solidFill>
                  <a:srgbClr val="663300"/>
                </a:solidFill>
              </a:rPr>
              <a:t>patients  with LBBB</a:t>
            </a:r>
            <a:r>
              <a:rPr lang="en-US" sz="1600" b="1" dirty="0" smtClean="0">
                <a:solidFill>
                  <a:srgbClr val="663300"/>
                </a:solidFill>
              </a:rPr>
              <a:t>, on </a:t>
            </a:r>
            <a:r>
              <a:rPr lang="en-US" sz="1600" b="1" dirty="0" smtClean="0">
                <a:solidFill>
                  <a:srgbClr val="663300"/>
                </a:solidFill>
              </a:rPr>
              <a:t>beta blockers, </a:t>
            </a:r>
            <a:r>
              <a:rPr lang="en-US" sz="1600" b="1" dirty="0" smtClean="0">
                <a:solidFill>
                  <a:srgbClr val="663300"/>
                </a:solidFill>
              </a:rPr>
              <a:t>paced rhythm, freq PVCs or </a:t>
            </a:r>
            <a:r>
              <a:rPr lang="en-US" sz="1600" b="1" dirty="0" err="1" smtClean="0">
                <a:solidFill>
                  <a:srgbClr val="663300"/>
                </a:solidFill>
              </a:rPr>
              <a:t>atrial</a:t>
            </a:r>
            <a:r>
              <a:rPr lang="en-US" sz="1600" b="1" dirty="0" smtClean="0">
                <a:solidFill>
                  <a:srgbClr val="663300"/>
                </a:solidFill>
              </a:rPr>
              <a:t> arrhythmias, or poorly controlled </a:t>
            </a:r>
            <a:r>
              <a:rPr lang="en-US" sz="1600" b="1" dirty="0" smtClean="0">
                <a:solidFill>
                  <a:srgbClr val="663300"/>
                </a:solidFill>
              </a:rPr>
              <a:t>hypertension</a:t>
            </a:r>
          </a:p>
          <a:p>
            <a:r>
              <a:rPr lang="en-US" sz="1600" b="1" dirty="0" smtClean="0">
                <a:solidFill>
                  <a:srgbClr val="663300"/>
                </a:solidFill>
              </a:rPr>
              <a:t>Prior to </a:t>
            </a:r>
            <a:r>
              <a:rPr lang="en-US" sz="1600" b="1" dirty="0" err="1" smtClean="0">
                <a:solidFill>
                  <a:srgbClr val="663300"/>
                </a:solidFill>
              </a:rPr>
              <a:t>Dobutamine</a:t>
            </a:r>
            <a:r>
              <a:rPr lang="en-US" sz="1600" b="1" dirty="0" smtClean="0">
                <a:solidFill>
                  <a:srgbClr val="663300"/>
                </a:solidFill>
              </a:rPr>
              <a:t> stress test, hold AM dose of  </a:t>
            </a:r>
            <a:r>
              <a:rPr lang="en-US" sz="1600" b="1" dirty="0" smtClean="0">
                <a:solidFill>
                  <a:srgbClr val="663300"/>
                </a:solidFill>
              </a:rPr>
              <a:t>b-blocker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i="1" dirty="0" smtClean="0">
                <a:solidFill>
                  <a:srgbClr val="002060"/>
                </a:solidFill>
              </a:rPr>
              <a:t>Board Style Question 1</a:t>
            </a:r>
            <a:endParaRPr lang="en-US" i="1" dirty="0">
              <a:solidFill>
                <a:srgbClr val="002060"/>
              </a:solidFill>
            </a:endParaRPr>
          </a:p>
        </p:txBody>
      </p:sp>
      <p:sp>
        <p:nvSpPr>
          <p:cNvPr id="3" name="Content Placeholder 2"/>
          <p:cNvSpPr>
            <a:spLocks noGrp="1"/>
          </p:cNvSpPr>
          <p:nvPr>
            <p:ph idx="1"/>
          </p:nvPr>
        </p:nvSpPr>
        <p:spPr>
          <a:xfrm>
            <a:off x="457200" y="1219200"/>
            <a:ext cx="8229600" cy="5090160"/>
          </a:xfrm>
        </p:spPr>
        <p:txBody>
          <a:bodyPr>
            <a:normAutofit fontScale="70000" lnSpcReduction="20000"/>
          </a:bodyPr>
          <a:lstStyle/>
          <a:p>
            <a:r>
              <a:rPr lang="en-US" dirty="0" smtClean="0">
                <a:solidFill>
                  <a:srgbClr val="663300"/>
                </a:solidFill>
              </a:rPr>
              <a:t>A 52 y/o man with presents to your office with complaints of </a:t>
            </a:r>
            <a:r>
              <a:rPr lang="en-US" dirty="0" err="1" smtClean="0">
                <a:solidFill>
                  <a:srgbClr val="663300"/>
                </a:solidFill>
              </a:rPr>
              <a:t>exertional</a:t>
            </a:r>
            <a:r>
              <a:rPr lang="en-US" dirty="0" smtClean="0">
                <a:solidFill>
                  <a:srgbClr val="663300"/>
                </a:solidFill>
              </a:rPr>
              <a:t> chest pain for the past 4 weeks. The chest pain is usually left sided, occurs on walking about three blocks and goes away with rest. He has developed a habit of taking rest when the chest pain comes and he did not think it needed medical attention until his friend told him yesterday that it might be a symptom of heart disease. He is concerned and requests your recommendation. He denies any chest pain or shortness of breath now. He also reports no change in quality or intensity of his chest pain. His past medical history is significant for Hypertension and Smoking . His medications include </a:t>
            </a:r>
            <a:r>
              <a:rPr lang="en-US" dirty="0" err="1" smtClean="0">
                <a:solidFill>
                  <a:srgbClr val="663300"/>
                </a:solidFill>
              </a:rPr>
              <a:t>lisinopril</a:t>
            </a:r>
            <a:r>
              <a:rPr lang="en-US" dirty="0" smtClean="0">
                <a:solidFill>
                  <a:srgbClr val="663300"/>
                </a:solidFill>
              </a:rPr>
              <a:t> and </a:t>
            </a:r>
            <a:r>
              <a:rPr lang="en-US" dirty="0" err="1" smtClean="0">
                <a:solidFill>
                  <a:srgbClr val="663300"/>
                </a:solidFill>
              </a:rPr>
              <a:t>hydrochlorthiazide</a:t>
            </a:r>
            <a:r>
              <a:rPr lang="en-US" dirty="0" smtClean="0">
                <a:solidFill>
                  <a:srgbClr val="663300"/>
                </a:solidFill>
              </a:rPr>
              <a:t>. </a:t>
            </a:r>
            <a:r>
              <a:rPr lang="en-US" dirty="0" smtClean="0">
                <a:solidFill>
                  <a:srgbClr val="663300"/>
                </a:solidFill>
              </a:rPr>
              <a:t>P</a:t>
            </a:r>
            <a:r>
              <a:rPr lang="en-US" dirty="0" smtClean="0">
                <a:solidFill>
                  <a:srgbClr val="663300"/>
                </a:solidFill>
              </a:rPr>
              <a:t>hysical examination is benign. The next best step in establishing the diagnosis in this patient is :</a:t>
            </a:r>
          </a:p>
          <a:p>
            <a:r>
              <a:rPr lang="en-US" dirty="0" smtClean="0">
                <a:solidFill>
                  <a:srgbClr val="663300"/>
                </a:solidFill>
              </a:rPr>
              <a:t>Electrocardiogram </a:t>
            </a:r>
          </a:p>
          <a:p>
            <a:r>
              <a:rPr lang="en-US" dirty="0" smtClean="0">
                <a:solidFill>
                  <a:srgbClr val="663300"/>
                </a:solidFill>
              </a:rPr>
              <a:t>2 D -</a:t>
            </a:r>
            <a:r>
              <a:rPr lang="en-US" dirty="0" err="1" smtClean="0">
                <a:solidFill>
                  <a:srgbClr val="663300"/>
                </a:solidFill>
              </a:rPr>
              <a:t>Echocadiogram</a:t>
            </a:r>
            <a:r>
              <a:rPr lang="en-US" dirty="0" smtClean="0">
                <a:solidFill>
                  <a:srgbClr val="663300"/>
                </a:solidFill>
              </a:rPr>
              <a:t> </a:t>
            </a:r>
          </a:p>
          <a:p>
            <a:r>
              <a:rPr lang="en-US" dirty="0" smtClean="0">
                <a:solidFill>
                  <a:srgbClr val="663300"/>
                </a:solidFill>
              </a:rPr>
              <a:t>Exercise – EKG Stress Test</a:t>
            </a:r>
          </a:p>
          <a:p>
            <a:r>
              <a:rPr lang="en-US" dirty="0" err="1" smtClean="0">
                <a:solidFill>
                  <a:srgbClr val="663300"/>
                </a:solidFill>
              </a:rPr>
              <a:t>Dobutamine</a:t>
            </a:r>
            <a:r>
              <a:rPr lang="en-US" dirty="0" smtClean="0">
                <a:solidFill>
                  <a:srgbClr val="663300"/>
                </a:solidFill>
              </a:rPr>
              <a:t> Stress Echocardiogram</a:t>
            </a:r>
          </a:p>
          <a:p>
            <a:r>
              <a:rPr lang="en-US" dirty="0" err="1" smtClean="0">
                <a:solidFill>
                  <a:srgbClr val="663300"/>
                </a:solidFill>
              </a:rPr>
              <a:t>Persantin</a:t>
            </a:r>
            <a:r>
              <a:rPr lang="en-US" dirty="0" smtClean="0">
                <a:solidFill>
                  <a:srgbClr val="663300"/>
                </a:solidFill>
              </a:rPr>
              <a:t> Stress Test </a:t>
            </a:r>
          </a:p>
          <a:p>
            <a:r>
              <a:rPr lang="en-US" dirty="0" smtClean="0">
                <a:solidFill>
                  <a:srgbClr val="663300"/>
                </a:solidFill>
              </a:rPr>
              <a:t>Cardiac Catheterization</a:t>
            </a:r>
          </a:p>
          <a:p>
            <a:endParaRPr lang="en-US" dirty="0" smtClean="0"/>
          </a:p>
          <a:p>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rgbClr val="002060"/>
                </a:solidFill>
              </a:rPr>
              <a:t>Ans. C </a:t>
            </a:r>
            <a:endParaRPr lang="en-US" i="1" dirty="0">
              <a:solidFill>
                <a:srgbClr val="002060"/>
              </a:solidFill>
            </a:endParaRPr>
          </a:p>
        </p:txBody>
      </p:sp>
      <p:sp>
        <p:nvSpPr>
          <p:cNvPr id="3" name="Content Placeholder 2"/>
          <p:cNvSpPr>
            <a:spLocks noGrp="1"/>
          </p:cNvSpPr>
          <p:nvPr>
            <p:ph idx="1"/>
          </p:nvPr>
        </p:nvSpPr>
        <p:spPr/>
        <p:txBody>
          <a:bodyPr>
            <a:normAutofit fontScale="77500" lnSpcReduction="20000"/>
          </a:bodyPr>
          <a:lstStyle/>
          <a:p>
            <a:r>
              <a:rPr lang="en-US" dirty="0" smtClean="0">
                <a:solidFill>
                  <a:srgbClr val="663300"/>
                </a:solidFill>
              </a:rPr>
              <a:t>Exercise EKG Stress test is the preferred test in evaluating patients who can walk and are presenting with symptoms typical of CAD. The patient gives a history of typical </a:t>
            </a:r>
            <a:r>
              <a:rPr lang="en-US" dirty="0" err="1" smtClean="0">
                <a:solidFill>
                  <a:srgbClr val="663300"/>
                </a:solidFill>
              </a:rPr>
              <a:t>exertional</a:t>
            </a:r>
            <a:r>
              <a:rPr lang="en-US" dirty="0" smtClean="0">
                <a:solidFill>
                  <a:srgbClr val="663300"/>
                </a:solidFill>
              </a:rPr>
              <a:t> chest pain that improves with rest. This highly suggestive of stable angina. </a:t>
            </a:r>
          </a:p>
          <a:p>
            <a:r>
              <a:rPr lang="en-US" dirty="0" smtClean="0">
                <a:solidFill>
                  <a:srgbClr val="663300"/>
                </a:solidFill>
              </a:rPr>
              <a:t>The patient has no chest pain now. A resting ECG is useful to show if there are any baseline changes but it will not establish the diagnosis.  An ECG should be obtained during stress to establish the diagnosis of ischemic heart disease</a:t>
            </a:r>
          </a:p>
          <a:p>
            <a:r>
              <a:rPr lang="en-US" dirty="0" smtClean="0">
                <a:solidFill>
                  <a:srgbClr val="663300"/>
                </a:solidFill>
              </a:rPr>
              <a:t>In patients who can walk, Exercise stress is the preferred modality since one can also assess the symptoms, </a:t>
            </a:r>
            <a:r>
              <a:rPr lang="en-US" dirty="0" err="1" smtClean="0">
                <a:solidFill>
                  <a:srgbClr val="663300"/>
                </a:solidFill>
              </a:rPr>
              <a:t>ekg</a:t>
            </a:r>
            <a:r>
              <a:rPr lang="en-US" dirty="0" smtClean="0">
                <a:solidFill>
                  <a:srgbClr val="663300"/>
                </a:solidFill>
              </a:rPr>
              <a:t> changes and functional capacity. In patients who cannot walk, </a:t>
            </a:r>
            <a:r>
              <a:rPr lang="en-US" dirty="0" err="1" smtClean="0">
                <a:solidFill>
                  <a:srgbClr val="663300"/>
                </a:solidFill>
              </a:rPr>
              <a:t>persantin</a:t>
            </a:r>
            <a:r>
              <a:rPr lang="en-US" dirty="0" smtClean="0">
                <a:solidFill>
                  <a:srgbClr val="663300"/>
                </a:solidFill>
              </a:rPr>
              <a:t> (</a:t>
            </a:r>
            <a:r>
              <a:rPr lang="en-US" dirty="0" err="1" smtClean="0">
                <a:solidFill>
                  <a:srgbClr val="663300"/>
                </a:solidFill>
              </a:rPr>
              <a:t>dipyridamole</a:t>
            </a:r>
            <a:r>
              <a:rPr lang="en-US" dirty="0" smtClean="0">
                <a:solidFill>
                  <a:srgbClr val="663300"/>
                </a:solidFill>
              </a:rPr>
              <a:t>) stress is preferred</a:t>
            </a:r>
          </a:p>
          <a:p>
            <a:r>
              <a:rPr lang="en-US" dirty="0" err="1" smtClean="0">
                <a:solidFill>
                  <a:srgbClr val="663300"/>
                </a:solidFill>
              </a:rPr>
              <a:t>Dobutamine</a:t>
            </a:r>
            <a:r>
              <a:rPr lang="en-US" dirty="0" smtClean="0">
                <a:solidFill>
                  <a:srgbClr val="663300"/>
                </a:solidFill>
              </a:rPr>
              <a:t> echocardiogram is reserved for patients who can not walk and have contraindications to </a:t>
            </a:r>
            <a:r>
              <a:rPr lang="en-US" dirty="0" err="1" smtClean="0">
                <a:solidFill>
                  <a:srgbClr val="663300"/>
                </a:solidFill>
              </a:rPr>
              <a:t>dypridamole</a:t>
            </a:r>
            <a:r>
              <a:rPr lang="en-US" dirty="0" smtClean="0">
                <a:solidFill>
                  <a:srgbClr val="663300"/>
                </a:solidFill>
              </a:rPr>
              <a:t> stress test.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i="1" dirty="0" smtClean="0">
                <a:solidFill>
                  <a:srgbClr val="002060"/>
                </a:solidFill>
              </a:rPr>
              <a:t>Board Style Question </a:t>
            </a:r>
            <a:r>
              <a:rPr lang="en-US" i="1" dirty="0" smtClean="0">
                <a:solidFill>
                  <a:srgbClr val="002060"/>
                </a:solidFill>
              </a:rPr>
              <a:t>2</a:t>
            </a:r>
            <a:endParaRPr lang="en-US" dirty="0"/>
          </a:p>
        </p:txBody>
      </p:sp>
      <p:sp>
        <p:nvSpPr>
          <p:cNvPr id="3" name="Content Placeholder 2"/>
          <p:cNvSpPr>
            <a:spLocks noGrp="1"/>
          </p:cNvSpPr>
          <p:nvPr>
            <p:ph idx="1"/>
          </p:nvPr>
        </p:nvSpPr>
        <p:spPr>
          <a:xfrm>
            <a:off x="457200" y="1143000"/>
            <a:ext cx="8382000" cy="5166360"/>
          </a:xfrm>
        </p:spPr>
        <p:txBody>
          <a:bodyPr>
            <a:normAutofit fontScale="62500" lnSpcReduction="20000"/>
          </a:bodyPr>
          <a:lstStyle/>
          <a:p>
            <a:r>
              <a:rPr lang="en-US" dirty="0" smtClean="0">
                <a:solidFill>
                  <a:srgbClr val="663300"/>
                </a:solidFill>
              </a:rPr>
              <a:t>A  </a:t>
            </a:r>
            <a:r>
              <a:rPr lang="en-US" dirty="0" smtClean="0">
                <a:solidFill>
                  <a:srgbClr val="663300"/>
                </a:solidFill>
              </a:rPr>
              <a:t>65 y/o </a:t>
            </a:r>
            <a:r>
              <a:rPr lang="en-US" dirty="0" smtClean="0">
                <a:solidFill>
                  <a:srgbClr val="663300"/>
                </a:solidFill>
              </a:rPr>
              <a:t>man with presents to your office with complaints of </a:t>
            </a:r>
            <a:r>
              <a:rPr lang="en-US" dirty="0" err="1" smtClean="0">
                <a:solidFill>
                  <a:srgbClr val="663300"/>
                </a:solidFill>
              </a:rPr>
              <a:t>exertional</a:t>
            </a:r>
            <a:r>
              <a:rPr lang="en-US" dirty="0" smtClean="0">
                <a:solidFill>
                  <a:srgbClr val="663300"/>
                </a:solidFill>
              </a:rPr>
              <a:t> chest pain for the past 4 weeks. The chest pain is usually left sided, occurs on walking about three blocks and goes away with rest. He has developed a habit of taking rest when the chest pain comes and he did not think it needed medical attention until his friend told him yesterday that it might be a symptom of heart disease. He is concerned and requests your recommendation. He denies any chest pain </a:t>
            </a:r>
            <a:r>
              <a:rPr lang="en-US" dirty="0" smtClean="0">
                <a:solidFill>
                  <a:srgbClr val="663300"/>
                </a:solidFill>
              </a:rPr>
              <a:t>now</a:t>
            </a:r>
            <a:r>
              <a:rPr lang="en-US" dirty="0" smtClean="0">
                <a:solidFill>
                  <a:srgbClr val="663300"/>
                </a:solidFill>
              </a:rPr>
              <a:t>. He also reports no change in quality or intensity of his chest pain. His past medical history is significant </a:t>
            </a:r>
            <a:r>
              <a:rPr lang="en-US" dirty="0" smtClean="0">
                <a:solidFill>
                  <a:srgbClr val="663300"/>
                </a:solidFill>
              </a:rPr>
              <a:t>for pacemaker insertion for a symptomatic second degree heart block,  Hypertension, and </a:t>
            </a:r>
            <a:r>
              <a:rPr lang="en-US" dirty="0" smtClean="0">
                <a:solidFill>
                  <a:srgbClr val="663300"/>
                </a:solidFill>
              </a:rPr>
              <a:t>Smoking . His medications include </a:t>
            </a:r>
            <a:r>
              <a:rPr lang="en-US" dirty="0" err="1" smtClean="0">
                <a:solidFill>
                  <a:srgbClr val="663300"/>
                </a:solidFill>
              </a:rPr>
              <a:t>lisinopril</a:t>
            </a:r>
            <a:r>
              <a:rPr lang="en-US" dirty="0" smtClean="0">
                <a:solidFill>
                  <a:srgbClr val="663300"/>
                </a:solidFill>
              </a:rPr>
              <a:t>, </a:t>
            </a:r>
            <a:r>
              <a:rPr lang="en-US" dirty="0" err="1" smtClean="0">
                <a:solidFill>
                  <a:srgbClr val="663300"/>
                </a:solidFill>
              </a:rPr>
              <a:t>atenolol</a:t>
            </a:r>
            <a:r>
              <a:rPr lang="en-US" dirty="0" smtClean="0">
                <a:solidFill>
                  <a:srgbClr val="663300"/>
                </a:solidFill>
              </a:rPr>
              <a:t> and </a:t>
            </a:r>
            <a:r>
              <a:rPr lang="en-US" dirty="0" err="1" smtClean="0">
                <a:solidFill>
                  <a:srgbClr val="663300"/>
                </a:solidFill>
              </a:rPr>
              <a:t>hydrochlorthiazide</a:t>
            </a:r>
            <a:r>
              <a:rPr lang="en-US" dirty="0" smtClean="0">
                <a:solidFill>
                  <a:srgbClr val="663300"/>
                </a:solidFill>
              </a:rPr>
              <a:t>. Physical examination is benign. </a:t>
            </a:r>
            <a:r>
              <a:rPr lang="en-US" dirty="0" smtClean="0">
                <a:solidFill>
                  <a:srgbClr val="663300"/>
                </a:solidFill>
              </a:rPr>
              <a:t> An EKG is obtained which reveals pacemaker rhythm with secondary ST-T changes. The </a:t>
            </a:r>
            <a:r>
              <a:rPr lang="en-US" dirty="0" smtClean="0">
                <a:solidFill>
                  <a:srgbClr val="663300"/>
                </a:solidFill>
              </a:rPr>
              <a:t>next best step in establishing the diagnosis in this patient is </a:t>
            </a:r>
            <a:r>
              <a:rPr lang="en-US" dirty="0" smtClean="0">
                <a:solidFill>
                  <a:srgbClr val="663300"/>
                </a:solidFill>
              </a:rPr>
              <a:t>:</a:t>
            </a:r>
          </a:p>
          <a:p>
            <a:endParaRPr lang="en-US" dirty="0" smtClean="0">
              <a:solidFill>
                <a:srgbClr val="663300"/>
              </a:solidFill>
            </a:endParaRPr>
          </a:p>
          <a:p>
            <a:r>
              <a:rPr lang="en-US" dirty="0" smtClean="0">
                <a:solidFill>
                  <a:srgbClr val="663300"/>
                </a:solidFill>
              </a:rPr>
              <a:t>2 D -</a:t>
            </a:r>
            <a:r>
              <a:rPr lang="en-US" dirty="0" err="1" smtClean="0">
                <a:solidFill>
                  <a:srgbClr val="663300"/>
                </a:solidFill>
              </a:rPr>
              <a:t>Echocadiogram</a:t>
            </a:r>
            <a:r>
              <a:rPr lang="en-US" dirty="0" smtClean="0">
                <a:solidFill>
                  <a:srgbClr val="663300"/>
                </a:solidFill>
              </a:rPr>
              <a:t> </a:t>
            </a:r>
          </a:p>
          <a:p>
            <a:r>
              <a:rPr lang="en-US" dirty="0" smtClean="0">
                <a:solidFill>
                  <a:srgbClr val="663300"/>
                </a:solidFill>
              </a:rPr>
              <a:t>Exercise </a:t>
            </a:r>
            <a:r>
              <a:rPr lang="en-US" dirty="0" smtClean="0">
                <a:solidFill>
                  <a:srgbClr val="663300"/>
                </a:solidFill>
              </a:rPr>
              <a:t>Stress  Test ( Treadmill Stress Test)</a:t>
            </a:r>
            <a:endParaRPr lang="en-US" dirty="0" smtClean="0">
              <a:solidFill>
                <a:srgbClr val="663300"/>
              </a:solidFill>
            </a:endParaRPr>
          </a:p>
          <a:p>
            <a:r>
              <a:rPr lang="en-US" dirty="0" err="1" smtClean="0">
                <a:solidFill>
                  <a:srgbClr val="663300"/>
                </a:solidFill>
              </a:rPr>
              <a:t>Dobutamine</a:t>
            </a:r>
            <a:r>
              <a:rPr lang="en-US" dirty="0" smtClean="0">
                <a:solidFill>
                  <a:srgbClr val="663300"/>
                </a:solidFill>
              </a:rPr>
              <a:t> Stress Echocardiogram</a:t>
            </a:r>
          </a:p>
          <a:p>
            <a:r>
              <a:rPr lang="en-US" dirty="0" err="1" smtClean="0">
                <a:solidFill>
                  <a:srgbClr val="663300"/>
                </a:solidFill>
              </a:rPr>
              <a:t>Persantin</a:t>
            </a:r>
            <a:r>
              <a:rPr lang="en-US" dirty="0" smtClean="0">
                <a:solidFill>
                  <a:srgbClr val="663300"/>
                </a:solidFill>
              </a:rPr>
              <a:t> Stress Test </a:t>
            </a:r>
          </a:p>
          <a:p>
            <a:r>
              <a:rPr lang="en-US" dirty="0" smtClean="0">
                <a:solidFill>
                  <a:srgbClr val="663300"/>
                </a:solidFill>
              </a:rPr>
              <a:t>Cardiac Catheterization</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chemeClr val="accent1">
                    <a:lumMod val="50000"/>
                  </a:schemeClr>
                </a:solidFill>
              </a:rPr>
              <a:t>Ans. d </a:t>
            </a:r>
            <a:endParaRPr lang="en-US" i="1" dirty="0">
              <a:solidFill>
                <a:schemeClr val="accent1">
                  <a:lumMod val="50000"/>
                </a:schemeClr>
              </a:solidFill>
            </a:endParaRPr>
          </a:p>
        </p:txBody>
      </p:sp>
      <p:sp>
        <p:nvSpPr>
          <p:cNvPr id="3" name="Content Placeholder 2"/>
          <p:cNvSpPr>
            <a:spLocks noGrp="1"/>
          </p:cNvSpPr>
          <p:nvPr>
            <p:ph idx="1"/>
          </p:nvPr>
        </p:nvSpPr>
        <p:spPr/>
        <p:txBody>
          <a:bodyPr>
            <a:normAutofit fontScale="77500" lnSpcReduction="20000"/>
          </a:bodyPr>
          <a:lstStyle/>
          <a:p>
            <a:r>
              <a:rPr lang="en-US" dirty="0" err="1" smtClean="0">
                <a:solidFill>
                  <a:srgbClr val="663300"/>
                </a:solidFill>
              </a:rPr>
              <a:t>Persantin</a:t>
            </a:r>
            <a:r>
              <a:rPr lang="en-US" dirty="0" smtClean="0">
                <a:solidFill>
                  <a:srgbClr val="663300"/>
                </a:solidFill>
              </a:rPr>
              <a:t> is the preferred option for stress when Exercise Stress Test is not useful or can not be done. </a:t>
            </a:r>
          </a:p>
          <a:p>
            <a:r>
              <a:rPr lang="en-US" dirty="0" smtClean="0">
                <a:solidFill>
                  <a:srgbClr val="663300"/>
                </a:solidFill>
              </a:rPr>
              <a:t>P</a:t>
            </a:r>
            <a:r>
              <a:rPr lang="en-US" dirty="0" smtClean="0">
                <a:solidFill>
                  <a:srgbClr val="663300"/>
                </a:solidFill>
              </a:rPr>
              <a:t>atients with pacemaker rhythms, LBBB and severe LVH,  will have baseline EKG changes that may make EKG component of the Stress test difficult. However, in these conditions, </a:t>
            </a:r>
            <a:r>
              <a:rPr lang="en-US" dirty="0" err="1" smtClean="0">
                <a:solidFill>
                  <a:srgbClr val="663300"/>
                </a:solidFill>
              </a:rPr>
              <a:t>Tachycardic</a:t>
            </a:r>
            <a:r>
              <a:rPr lang="en-US" dirty="0" smtClean="0">
                <a:solidFill>
                  <a:srgbClr val="663300"/>
                </a:solidFill>
              </a:rPr>
              <a:t> stress ( Exercise Stress test) may also produce  false positive defects on nuclear imaging. So, the solution is to use a different type of stress such as vasodilator stress ( </a:t>
            </a:r>
            <a:r>
              <a:rPr lang="en-US" dirty="0" err="1" smtClean="0">
                <a:solidFill>
                  <a:srgbClr val="663300"/>
                </a:solidFill>
              </a:rPr>
              <a:t>Persantin</a:t>
            </a:r>
            <a:r>
              <a:rPr lang="en-US" dirty="0" smtClean="0">
                <a:solidFill>
                  <a:srgbClr val="663300"/>
                </a:solidFill>
              </a:rPr>
              <a:t>). Moreover, this patient was also on beta blocker which makes it difficult to achieve target heart rate during the Exercise Stress. </a:t>
            </a:r>
          </a:p>
          <a:p>
            <a:r>
              <a:rPr lang="en-US" dirty="0" err="1" smtClean="0">
                <a:solidFill>
                  <a:srgbClr val="663300"/>
                </a:solidFill>
              </a:rPr>
              <a:t>Dobutamine</a:t>
            </a:r>
            <a:r>
              <a:rPr lang="en-US" dirty="0" smtClean="0">
                <a:solidFill>
                  <a:srgbClr val="663300"/>
                </a:solidFill>
              </a:rPr>
              <a:t> stress test is reserved for patients with </a:t>
            </a:r>
            <a:r>
              <a:rPr lang="en-US" dirty="0" err="1" smtClean="0">
                <a:solidFill>
                  <a:srgbClr val="663300"/>
                </a:solidFill>
              </a:rPr>
              <a:t>bronchospasm</a:t>
            </a:r>
            <a:r>
              <a:rPr lang="en-US" dirty="0" smtClean="0">
                <a:solidFill>
                  <a:srgbClr val="663300"/>
                </a:solidFill>
              </a:rPr>
              <a:t> or </a:t>
            </a:r>
            <a:r>
              <a:rPr lang="en-US" dirty="0" err="1" smtClean="0">
                <a:solidFill>
                  <a:srgbClr val="663300"/>
                </a:solidFill>
              </a:rPr>
              <a:t>heartblocks</a:t>
            </a:r>
            <a:r>
              <a:rPr lang="en-US" dirty="0" smtClean="0">
                <a:solidFill>
                  <a:srgbClr val="663300"/>
                </a:solidFill>
              </a:rPr>
              <a:t> ( in conditions where </a:t>
            </a:r>
            <a:r>
              <a:rPr lang="en-US" dirty="0" err="1" smtClean="0">
                <a:solidFill>
                  <a:srgbClr val="663300"/>
                </a:solidFill>
              </a:rPr>
              <a:t>persantin</a:t>
            </a:r>
            <a:r>
              <a:rPr lang="en-US" dirty="0" smtClean="0">
                <a:solidFill>
                  <a:srgbClr val="663300"/>
                </a:solidFill>
              </a:rPr>
              <a:t> is contraindicated) </a:t>
            </a:r>
          </a:p>
          <a:p>
            <a:r>
              <a:rPr lang="en-US" dirty="0" smtClean="0">
                <a:solidFill>
                  <a:srgbClr val="663300"/>
                </a:solidFill>
              </a:rPr>
              <a:t>If stress test revealed ischemia, cardiac catheterization should be performed.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i="1" dirty="0" smtClean="0">
                <a:solidFill>
                  <a:srgbClr val="002060"/>
                </a:solidFill>
              </a:rPr>
              <a:t>Board Style Question </a:t>
            </a:r>
            <a:r>
              <a:rPr lang="en-US" i="1" dirty="0" smtClean="0">
                <a:solidFill>
                  <a:srgbClr val="002060"/>
                </a:solidFill>
              </a:rPr>
              <a:t>3</a:t>
            </a:r>
            <a:endParaRPr lang="en-US" dirty="0"/>
          </a:p>
        </p:txBody>
      </p:sp>
      <p:sp>
        <p:nvSpPr>
          <p:cNvPr id="3" name="Content Placeholder 2"/>
          <p:cNvSpPr>
            <a:spLocks noGrp="1"/>
          </p:cNvSpPr>
          <p:nvPr>
            <p:ph idx="1"/>
          </p:nvPr>
        </p:nvSpPr>
        <p:spPr>
          <a:xfrm>
            <a:off x="457200" y="1143000"/>
            <a:ext cx="8229600" cy="5166360"/>
          </a:xfrm>
        </p:spPr>
        <p:txBody>
          <a:bodyPr>
            <a:normAutofit fontScale="70000" lnSpcReduction="20000"/>
          </a:bodyPr>
          <a:lstStyle/>
          <a:p>
            <a:r>
              <a:rPr lang="en-US" dirty="0" smtClean="0">
                <a:solidFill>
                  <a:srgbClr val="663300"/>
                </a:solidFill>
              </a:rPr>
              <a:t>A  65 y/o man with presents to your office with complaints of </a:t>
            </a:r>
            <a:r>
              <a:rPr lang="en-US" dirty="0" err="1" smtClean="0">
                <a:solidFill>
                  <a:srgbClr val="663300"/>
                </a:solidFill>
              </a:rPr>
              <a:t>exertional</a:t>
            </a:r>
            <a:r>
              <a:rPr lang="en-US" dirty="0" smtClean="0">
                <a:solidFill>
                  <a:srgbClr val="663300"/>
                </a:solidFill>
              </a:rPr>
              <a:t> chest pain for the past 4 weeks. The chest pain is usually left sided, occurs on walking about </a:t>
            </a:r>
            <a:r>
              <a:rPr lang="en-US" dirty="0" smtClean="0">
                <a:solidFill>
                  <a:srgbClr val="663300"/>
                </a:solidFill>
              </a:rPr>
              <a:t>one block </a:t>
            </a:r>
            <a:r>
              <a:rPr lang="en-US" dirty="0" smtClean="0">
                <a:solidFill>
                  <a:srgbClr val="663300"/>
                </a:solidFill>
              </a:rPr>
              <a:t>and goes away with rest</a:t>
            </a:r>
            <a:r>
              <a:rPr lang="en-US" dirty="0" smtClean="0">
                <a:solidFill>
                  <a:srgbClr val="663300"/>
                </a:solidFill>
              </a:rPr>
              <a:t>. </a:t>
            </a:r>
            <a:r>
              <a:rPr lang="en-US" dirty="0" smtClean="0">
                <a:solidFill>
                  <a:srgbClr val="663300"/>
                </a:solidFill>
              </a:rPr>
              <a:t>He denies any chest pain now. He also reports no change in quality or intensity of his chest pain</a:t>
            </a:r>
            <a:r>
              <a:rPr lang="en-US" dirty="0" smtClean="0">
                <a:solidFill>
                  <a:srgbClr val="663300"/>
                </a:solidFill>
              </a:rPr>
              <a:t> He also reports having been diagnosed with peripheral arterial disease about 2 months ago for which he was advised exercise therapy. He does experience leg pain on walking about one block which also improves with rest. His </a:t>
            </a:r>
            <a:r>
              <a:rPr lang="en-US" dirty="0" smtClean="0">
                <a:solidFill>
                  <a:srgbClr val="663300"/>
                </a:solidFill>
              </a:rPr>
              <a:t>past medical history is significant </a:t>
            </a:r>
            <a:r>
              <a:rPr lang="en-US" dirty="0" smtClean="0">
                <a:solidFill>
                  <a:srgbClr val="663300"/>
                </a:solidFill>
              </a:rPr>
              <a:t>for moderate COPD, Hypertension and a hernia repair about 3 years ago. </a:t>
            </a:r>
            <a:r>
              <a:rPr lang="en-US" dirty="0" smtClean="0">
                <a:solidFill>
                  <a:srgbClr val="663300"/>
                </a:solidFill>
              </a:rPr>
              <a:t>His medications include </a:t>
            </a:r>
            <a:r>
              <a:rPr lang="en-US" dirty="0" err="1" smtClean="0">
                <a:solidFill>
                  <a:srgbClr val="663300"/>
                </a:solidFill>
              </a:rPr>
              <a:t>lisinopril</a:t>
            </a:r>
            <a:r>
              <a:rPr lang="en-US" dirty="0" smtClean="0">
                <a:solidFill>
                  <a:srgbClr val="663300"/>
                </a:solidFill>
              </a:rPr>
              <a:t>, </a:t>
            </a:r>
            <a:r>
              <a:rPr lang="en-US" dirty="0" err="1" smtClean="0">
                <a:solidFill>
                  <a:srgbClr val="663300"/>
                </a:solidFill>
              </a:rPr>
              <a:t>hydrochlorthiazide</a:t>
            </a:r>
            <a:r>
              <a:rPr lang="en-US" dirty="0" smtClean="0">
                <a:solidFill>
                  <a:srgbClr val="663300"/>
                </a:solidFill>
              </a:rPr>
              <a:t> and </a:t>
            </a:r>
            <a:r>
              <a:rPr lang="en-US" dirty="0" err="1" smtClean="0">
                <a:solidFill>
                  <a:srgbClr val="663300"/>
                </a:solidFill>
              </a:rPr>
              <a:t>tiotropium</a:t>
            </a:r>
            <a:r>
              <a:rPr lang="en-US" dirty="0" smtClean="0">
                <a:solidFill>
                  <a:srgbClr val="663300"/>
                </a:solidFill>
              </a:rPr>
              <a:t> inhaler. </a:t>
            </a:r>
            <a:r>
              <a:rPr lang="en-US" dirty="0" smtClean="0">
                <a:solidFill>
                  <a:srgbClr val="663300"/>
                </a:solidFill>
              </a:rPr>
              <a:t>Physical examination is </a:t>
            </a:r>
            <a:r>
              <a:rPr lang="en-US" dirty="0" smtClean="0">
                <a:solidFill>
                  <a:srgbClr val="663300"/>
                </a:solidFill>
              </a:rPr>
              <a:t>benign. </a:t>
            </a:r>
            <a:r>
              <a:rPr lang="en-US" dirty="0" smtClean="0">
                <a:solidFill>
                  <a:srgbClr val="663300"/>
                </a:solidFill>
              </a:rPr>
              <a:t>The next best step in establishing the diagnosis in this patient is </a:t>
            </a:r>
            <a:r>
              <a:rPr lang="en-US" dirty="0" smtClean="0">
                <a:solidFill>
                  <a:srgbClr val="663300"/>
                </a:solidFill>
              </a:rPr>
              <a:t>:</a:t>
            </a:r>
          </a:p>
          <a:p>
            <a:r>
              <a:rPr lang="en-US" dirty="0" smtClean="0">
                <a:solidFill>
                  <a:srgbClr val="663300"/>
                </a:solidFill>
              </a:rPr>
              <a:t>2 D -</a:t>
            </a:r>
            <a:r>
              <a:rPr lang="en-US" dirty="0" err="1" smtClean="0">
                <a:solidFill>
                  <a:srgbClr val="663300"/>
                </a:solidFill>
              </a:rPr>
              <a:t>Echocadiogram</a:t>
            </a:r>
            <a:r>
              <a:rPr lang="en-US" dirty="0" smtClean="0">
                <a:solidFill>
                  <a:srgbClr val="663300"/>
                </a:solidFill>
              </a:rPr>
              <a:t> </a:t>
            </a:r>
          </a:p>
          <a:p>
            <a:r>
              <a:rPr lang="en-US" dirty="0" smtClean="0">
                <a:solidFill>
                  <a:srgbClr val="663300"/>
                </a:solidFill>
              </a:rPr>
              <a:t>Exercise Stress  Test ( Treadmill Stress Test)</a:t>
            </a:r>
          </a:p>
          <a:p>
            <a:r>
              <a:rPr lang="en-US" dirty="0" err="1" smtClean="0">
                <a:solidFill>
                  <a:srgbClr val="663300"/>
                </a:solidFill>
              </a:rPr>
              <a:t>Dobutamine</a:t>
            </a:r>
            <a:r>
              <a:rPr lang="en-US" dirty="0" smtClean="0">
                <a:solidFill>
                  <a:srgbClr val="663300"/>
                </a:solidFill>
              </a:rPr>
              <a:t> Stress Echocardiogram</a:t>
            </a:r>
          </a:p>
          <a:p>
            <a:r>
              <a:rPr lang="en-US" dirty="0" err="1" smtClean="0">
                <a:solidFill>
                  <a:srgbClr val="663300"/>
                </a:solidFill>
              </a:rPr>
              <a:t>Persantin</a:t>
            </a:r>
            <a:r>
              <a:rPr lang="en-US" dirty="0" smtClean="0">
                <a:solidFill>
                  <a:srgbClr val="663300"/>
                </a:solidFill>
              </a:rPr>
              <a:t> Stress Test </a:t>
            </a:r>
          </a:p>
          <a:p>
            <a:r>
              <a:rPr lang="en-US" dirty="0" smtClean="0">
                <a:solidFill>
                  <a:srgbClr val="663300"/>
                </a:solidFill>
              </a:rPr>
              <a:t>Cardiac Catheterization</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smtClean="0">
                <a:solidFill>
                  <a:srgbClr val="002060"/>
                </a:solidFill>
              </a:rPr>
              <a:t>Ans.c</a:t>
            </a:r>
            <a:r>
              <a:rPr lang="en-US" i="1" dirty="0" smtClean="0">
                <a:solidFill>
                  <a:srgbClr val="002060"/>
                </a:solidFill>
              </a:rPr>
              <a:t> </a:t>
            </a:r>
            <a:endParaRPr lang="en-US" i="1" dirty="0">
              <a:solidFill>
                <a:srgbClr val="002060"/>
              </a:solidFill>
            </a:endParaRPr>
          </a:p>
        </p:txBody>
      </p:sp>
      <p:sp>
        <p:nvSpPr>
          <p:cNvPr id="3" name="Content Placeholder 2"/>
          <p:cNvSpPr>
            <a:spLocks noGrp="1"/>
          </p:cNvSpPr>
          <p:nvPr>
            <p:ph idx="1"/>
          </p:nvPr>
        </p:nvSpPr>
        <p:spPr/>
        <p:txBody>
          <a:bodyPr>
            <a:normAutofit fontScale="92500"/>
          </a:bodyPr>
          <a:lstStyle/>
          <a:p>
            <a:r>
              <a:rPr lang="en-US" dirty="0" smtClean="0">
                <a:solidFill>
                  <a:srgbClr val="663300"/>
                </a:solidFill>
              </a:rPr>
              <a:t>This patient presents with symptoms suggestive of ischemic heart disease. So, needs a stress test to establish diagnosis. </a:t>
            </a:r>
          </a:p>
          <a:p>
            <a:r>
              <a:rPr lang="en-US" dirty="0" smtClean="0">
                <a:solidFill>
                  <a:srgbClr val="663300"/>
                </a:solidFill>
              </a:rPr>
              <a:t>He cannot walk to his maximum secondary to peripheral arterial disease and this will limit the exercise. So, exercise stress test can not be done. </a:t>
            </a:r>
          </a:p>
          <a:p>
            <a:r>
              <a:rPr lang="en-US" dirty="0" smtClean="0">
                <a:solidFill>
                  <a:srgbClr val="663300"/>
                </a:solidFill>
              </a:rPr>
              <a:t>He has moderate COPD. Using </a:t>
            </a:r>
            <a:r>
              <a:rPr lang="en-US" dirty="0" err="1" smtClean="0">
                <a:solidFill>
                  <a:srgbClr val="663300"/>
                </a:solidFill>
              </a:rPr>
              <a:t>persantin</a:t>
            </a:r>
            <a:r>
              <a:rPr lang="en-US" dirty="0" smtClean="0">
                <a:solidFill>
                  <a:srgbClr val="663300"/>
                </a:solidFill>
              </a:rPr>
              <a:t> in patients with COPD/ asthma can exacerbate </a:t>
            </a:r>
            <a:r>
              <a:rPr lang="en-US" dirty="0" err="1" smtClean="0">
                <a:solidFill>
                  <a:srgbClr val="663300"/>
                </a:solidFill>
              </a:rPr>
              <a:t>bronchospasm</a:t>
            </a:r>
            <a:r>
              <a:rPr lang="en-US" dirty="0" smtClean="0">
                <a:solidFill>
                  <a:srgbClr val="663300"/>
                </a:solidFill>
              </a:rPr>
              <a:t> . </a:t>
            </a:r>
          </a:p>
          <a:p>
            <a:r>
              <a:rPr lang="en-US" dirty="0" smtClean="0">
                <a:solidFill>
                  <a:srgbClr val="663300"/>
                </a:solidFill>
              </a:rPr>
              <a:t>The preferred choice in this patient is, therefore, </a:t>
            </a:r>
            <a:r>
              <a:rPr lang="en-US" dirty="0" err="1" smtClean="0">
                <a:solidFill>
                  <a:srgbClr val="663300"/>
                </a:solidFill>
              </a:rPr>
              <a:t>Dobutamine</a:t>
            </a:r>
            <a:r>
              <a:rPr lang="en-US" dirty="0" smtClean="0">
                <a:solidFill>
                  <a:srgbClr val="663300"/>
                </a:solidFill>
              </a:rPr>
              <a:t> Stress Echo</a:t>
            </a:r>
            <a:r>
              <a:rPr lang="en-US" dirty="0" smtClean="0"/>
              <a:t>.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228</TotalTime>
  <Words>1782</Words>
  <Application>Microsoft Office PowerPoint</Application>
  <PresentationFormat>On-screen Show (4:3)</PresentationFormat>
  <Paragraphs>110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Apex</vt:lpstr>
      <vt:lpstr> Cardiology</vt:lpstr>
      <vt:lpstr>Stress Test </vt:lpstr>
      <vt:lpstr>Stress Test</vt:lpstr>
      <vt:lpstr>Stress Test</vt:lpstr>
      <vt:lpstr> Stress Test - Options for Stress </vt:lpstr>
      <vt:lpstr>Stress Test - Options for Stress</vt:lpstr>
      <vt:lpstr> Stress Test - Options for Stress </vt:lpstr>
      <vt:lpstr>Board Style Question 1</vt:lpstr>
      <vt:lpstr>Ans. C </vt:lpstr>
      <vt:lpstr>Board Style Question 2</vt:lpstr>
      <vt:lpstr>Ans. d </vt:lpstr>
      <vt:lpstr>Board Style Question 3</vt:lpstr>
      <vt:lpstr>Ans.c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Cardiology</dc:title>
  <dc:creator>USMLE Galaxy</dc:creator>
  <cp:lastModifiedBy>USMLE Galaxy</cp:lastModifiedBy>
  <cp:revision>23</cp:revision>
  <dcterms:created xsi:type="dcterms:W3CDTF">2009-05-09T00:51:26Z</dcterms:created>
  <dcterms:modified xsi:type="dcterms:W3CDTF">2009-05-09T04:39:57Z</dcterms:modified>
</cp:coreProperties>
</file>